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21" r:id="rId2"/>
    <p:sldId id="259" r:id="rId3"/>
    <p:sldId id="299" r:id="rId4"/>
    <p:sldId id="291" r:id="rId5"/>
    <p:sldId id="300" r:id="rId6"/>
    <p:sldId id="301" r:id="rId7"/>
    <p:sldId id="303" r:id="rId8"/>
    <p:sldId id="308" r:id="rId9"/>
    <p:sldId id="263" r:id="rId10"/>
    <p:sldId id="307" r:id="rId11"/>
    <p:sldId id="337" r:id="rId12"/>
    <p:sldId id="270" r:id="rId13"/>
    <p:sldId id="319" r:id="rId14"/>
    <p:sldId id="313" r:id="rId15"/>
    <p:sldId id="331" r:id="rId16"/>
    <p:sldId id="332" r:id="rId17"/>
    <p:sldId id="333" r:id="rId18"/>
    <p:sldId id="334" r:id="rId19"/>
    <p:sldId id="336" r:id="rId20"/>
    <p:sldId id="33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86"/>
    <p:restoredTop sz="94703"/>
  </p:normalViewPr>
  <p:slideViewPr>
    <p:cSldViewPr snapToGrid="0" snapToObjects="1">
      <p:cViewPr varScale="1">
        <p:scale>
          <a:sx n="108" d="100"/>
          <a:sy n="108" d="100"/>
        </p:scale>
        <p:origin x="8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1845A0-91F1-4250-B7BF-F689C5892B8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HN"/>
        </a:p>
      </dgm:t>
    </dgm:pt>
    <dgm:pt modelId="{0712E251-0032-4AAE-8EFF-2B3857C88051}">
      <dgm:prSet phldrT="[Texto]" custT="1"/>
      <dgm:spPr>
        <a:solidFill>
          <a:schemeClr val="tx1"/>
        </a:solidFill>
      </dgm:spPr>
      <dgm:t>
        <a:bodyPr/>
        <a:lstStyle/>
        <a:p>
          <a:pPr algn="just">
            <a:buFont typeface="+mj-lt"/>
            <a:buAutoNum type="arabicPeriod"/>
          </a:pPr>
          <a:r>
            <a:rPr lang="es-H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 Apoyar en divulgar las políticas de Riesgo Operativo</a:t>
          </a:r>
        </a:p>
      </dgm:t>
    </dgm:pt>
    <dgm:pt modelId="{F931ED13-BF3B-4951-8CD8-4A1B79BFCC20}" type="parTrans" cxnId="{477C35DF-8E0B-42AA-8AD1-774CE18A23B3}">
      <dgm:prSet/>
      <dgm:spPr/>
      <dgm:t>
        <a:bodyPr/>
        <a:lstStyle/>
        <a:p>
          <a:pPr algn="just"/>
          <a:endParaRPr lang="es-HN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FB91C25-9C58-4EEE-87F9-9E167B1AD64F}" type="sibTrans" cxnId="{477C35DF-8E0B-42AA-8AD1-774CE18A23B3}">
      <dgm:prSet/>
      <dgm:spPr/>
      <dgm:t>
        <a:bodyPr/>
        <a:lstStyle/>
        <a:p>
          <a:pPr algn="just"/>
          <a:endParaRPr lang="es-HN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07544A1-72C7-4FA4-AD5B-833E4284A9B3}">
      <dgm:prSet phldrT="[Texto]" custT="1"/>
      <dgm:spPr>
        <a:solidFill>
          <a:schemeClr val="tx1"/>
        </a:solidFill>
      </dgm:spPr>
      <dgm:t>
        <a:bodyPr/>
        <a:lstStyle/>
        <a:p>
          <a:pPr algn="just">
            <a:buFont typeface="+mj-lt"/>
            <a:buAutoNum type="arabicPeriod"/>
          </a:pPr>
          <a:r>
            <a:rPr lang="es-H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2. Capacitar a lo interno de su área sobre la gestión de Riesgo Operativo</a:t>
          </a:r>
        </a:p>
      </dgm:t>
    </dgm:pt>
    <dgm:pt modelId="{AC0ED247-D9D5-413E-93F5-F8EFC07A9194}" type="parTrans" cxnId="{37500DB7-ACC8-4EFC-AF61-A35069408DF9}">
      <dgm:prSet/>
      <dgm:spPr/>
      <dgm:t>
        <a:bodyPr/>
        <a:lstStyle/>
        <a:p>
          <a:pPr algn="just"/>
          <a:endParaRPr lang="es-HN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DBBF77F-F1F8-40A4-80E8-819242305AFE}" type="sibTrans" cxnId="{37500DB7-ACC8-4EFC-AF61-A35069408DF9}">
      <dgm:prSet/>
      <dgm:spPr/>
      <dgm:t>
        <a:bodyPr/>
        <a:lstStyle/>
        <a:p>
          <a:pPr algn="just"/>
          <a:endParaRPr lang="es-HN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390917C-F251-4807-BC68-5AB67D0A2AA1}">
      <dgm:prSet phldrT="[Texto]" custT="1"/>
      <dgm:spPr>
        <a:solidFill>
          <a:schemeClr val="tx1"/>
        </a:solidFill>
      </dgm:spPr>
      <dgm:t>
        <a:bodyPr/>
        <a:lstStyle/>
        <a:p>
          <a:pPr algn="just">
            <a:buFont typeface="+mj-lt"/>
            <a:buAutoNum type="arabicPeriod"/>
          </a:pPr>
          <a:r>
            <a:rPr lang="es-H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3. Reportar eventos e incrementar la cultura de reporte a través del formato de reporte de eventos</a:t>
          </a:r>
        </a:p>
      </dgm:t>
    </dgm:pt>
    <dgm:pt modelId="{20B130A3-0565-4378-B3B3-A5282A9A4445}" type="parTrans" cxnId="{0FCC4402-5C29-4478-9B3A-27DCD6054401}">
      <dgm:prSet/>
      <dgm:spPr/>
      <dgm:t>
        <a:bodyPr/>
        <a:lstStyle/>
        <a:p>
          <a:pPr algn="just"/>
          <a:endParaRPr lang="es-HN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E130ECD-3304-43A0-BA3B-7419553DD792}" type="sibTrans" cxnId="{0FCC4402-5C29-4478-9B3A-27DCD6054401}">
      <dgm:prSet/>
      <dgm:spPr/>
      <dgm:t>
        <a:bodyPr/>
        <a:lstStyle/>
        <a:p>
          <a:pPr algn="just"/>
          <a:endParaRPr lang="es-HN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3B6A784-94AB-466F-921C-4DA99422231C}">
      <dgm:prSet phldrT="[Texto]" custT="1"/>
      <dgm:spPr>
        <a:solidFill>
          <a:schemeClr val="tx1"/>
        </a:solidFill>
      </dgm:spPr>
      <dgm:t>
        <a:bodyPr/>
        <a:lstStyle/>
        <a:p>
          <a:pPr algn="just">
            <a:buFont typeface="+mj-lt"/>
            <a:buAutoNum type="arabicPeriod"/>
          </a:pPr>
          <a:r>
            <a:rPr lang="es-H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4. Crear planes de contingencia a los procesos en conjunto con los dueños del proceso y apoyar el desarrollo del Plan de Continuidad del Negocio</a:t>
          </a:r>
        </a:p>
      </dgm:t>
    </dgm:pt>
    <dgm:pt modelId="{7F579EA5-10A1-4288-9503-E1FC20444EF7}" type="parTrans" cxnId="{BDC5B91B-B4CB-4AB6-8C3B-E1D8B9921777}">
      <dgm:prSet/>
      <dgm:spPr/>
      <dgm:t>
        <a:bodyPr/>
        <a:lstStyle/>
        <a:p>
          <a:pPr algn="just"/>
          <a:endParaRPr lang="es-HN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D8B806A-2657-490E-A055-33B83D55443E}" type="sibTrans" cxnId="{BDC5B91B-B4CB-4AB6-8C3B-E1D8B9921777}">
      <dgm:prSet/>
      <dgm:spPr/>
      <dgm:t>
        <a:bodyPr/>
        <a:lstStyle/>
        <a:p>
          <a:pPr algn="just"/>
          <a:endParaRPr lang="es-HN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A7BFF0C-A561-42EE-B65D-710608EFA848}">
      <dgm:prSet phldrT="[Texto]" custT="1"/>
      <dgm:spPr>
        <a:solidFill>
          <a:schemeClr val="tx1"/>
        </a:solidFill>
      </dgm:spPr>
      <dgm:t>
        <a:bodyPr/>
        <a:lstStyle/>
        <a:p>
          <a:pPr algn="just">
            <a:buFont typeface="+mj-lt"/>
            <a:buAutoNum type="arabicPeriod"/>
          </a:pPr>
          <a:r>
            <a:rPr lang="es-H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 Aplicar el proceso de gestión de Riesgo Operativo</a:t>
          </a:r>
        </a:p>
      </dgm:t>
    </dgm:pt>
    <dgm:pt modelId="{78A3B4CD-C6CD-4E64-A8C9-434ADDABB619}" type="parTrans" cxnId="{4FBA8A7E-F8FF-4CBC-B4ED-4E2C4D02EC77}">
      <dgm:prSet/>
      <dgm:spPr/>
      <dgm:t>
        <a:bodyPr/>
        <a:lstStyle/>
        <a:p>
          <a:pPr algn="just"/>
          <a:endParaRPr lang="es-HN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3C96BB1-B4D3-405B-9F3C-DA78E8325D5D}" type="sibTrans" cxnId="{4FBA8A7E-F8FF-4CBC-B4ED-4E2C4D02EC77}">
      <dgm:prSet/>
      <dgm:spPr/>
      <dgm:t>
        <a:bodyPr/>
        <a:lstStyle/>
        <a:p>
          <a:pPr algn="just"/>
          <a:endParaRPr lang="es-HN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B33E0E9-E701-4341-8472-FE9DB78BC8A5}" type="pres">
      <dgm:prSet presAssocID="{221845A0-91F1-4250-B7BF-F689C5892B83}" presName="linear" presStyleCnt="0">
        <dgm:presLayoutVars>
          <dgm:animLvl val="lvl"/>
          <dgm:resizeHandles val="exact"/>
        </dgm:presLayoutVars>
      </dgm:prSet>
      <dgm:spPr/>
    </dgm:pt>
    <dgm:pt modelId="{92229F14-12B2-429A-B74B-E8656032B60D}" type="pres">
      <dgm:prSet presAssocID="{0712E251-0032-4AAE-8EFF-2B3857C88051}" presName="parentText" presStyleLbl="node1" presStyleIdx="0" presStyleCnt="5" custScaleY="60124">
        <dgm:presLayoutVars>
          <dgm:chMax val="0"/>
          <dgm:bulletEnabled val="1"/>
        </dgm:presLayoutVars>
      </dgm:prSet>
      <dgm:spPr/>
    </dgm:pt>
    <dgm:pt modelId="{89A78408-5735-4902-A200-BC5F679D0F10}" type="pres">
      <dgm:prSet presAssocID="{DFB91C25-9C58-4EEE-87F9-9E167B1AD64F}" presName="spacer" presStyleCnt="0"/>
      <dgm:spPr/>
    </dgm:pt>
    <dgm:pt modelId="{F336F99A-5BDC-4FF9-8062-3EB8A5A665E9}" type="pres">
      <dgm:prSet presAssocID="{207544A1-72C7-4FA4-AD5B-833E4284A9B3}" presName="parentText" presStyleLbl="node1" presStyleIdx="1" presStyleCnt="5" custScaleY="55635">
        <dgm:presLayoutVars>
          <dgm:chMax val="0"/>
          <dgm:bulletEnabled val="1"/>
        </dgm:presLayoutVars>
      </dgm:prSet>
      <dgm:spPr/>
    </dgm:pt>
    <dgm:pt modelId="{885084C7-5CBE-4E6D-9F18-21570EA9159A}" type="pres">
      <dgm:prSet presAssocID="{EDBBF77F-F1F8-40A4-80E8-819242305AFE}" presName="spacer" presStyleCnt="0"/>
      <dgm:spPr/>
    </dgm:pt>
    <dgm:pt modelId="{3F1D860B-ED84-4FC1-AF43-5F1FD5936659}" type="pres">
      <dgm:prSet presAssocID="{8390917C-F251-4807-BC68-5AB67D0A2AA1}" presName="parentText" presStyleLbl="node1" presStyleIdx="2" presStyleCnt="5" custScaleY="50898">
        <dgm:presLayoutVars>
          <dgm:chMax val="0"/>
          <dgm:bulletEnabled val="1"/>
        </dgm:presLayoutVars>
      </dgm:prSet>
      <dgm:spPr/>
    </dgm:pt>
    <dgm:pt modelId="{E103296D-4D3C-4A0B-9F8D-4C4D25A26987}" type="pres">
      <dgm:prSet presAssocID="{0E130ECD-3304-43A0-BA3B-7419553DD792}" presName="spacer" presStyleCnt="0"/>
      <dgm:spPr/>
    </dgm:pt>
    <dgm:pt modelId="{87C3E54F-E018-4C23-92E5-EA846A5EC6A9}" type="pres">
      <dgm:prSet presAssocID="{73B6A784-94AB-466F-921C-4DA99422231C}" presName="parentText" presStyleLbl="node1" presStyleIdx="3" presStyleCnt="5" custScaleY="76363">
        <dgm:presLayoutVars>
          <dgm:chMax val="0"/>
          <dgm:bulletEnabled val="1"/>
        </dgm:presLayoutVars>
      </dgm:prSet>
      <dgm:spPr/>
    </dgm:pt>
    <dgm:pt modelId="{A6A25FD7-AD37-4B61-A296-D59565567EC2}" type="pres">
      <dgm:prSet presAssocID="{6D8B806A-2657-490E-A055-33B83D55443E}" presName="spacer" presStyleCnt="0"/>
      <dgm:spPr/>
    </dgm:pt>
    <dgm:pt modelId="{7384EA25-F1CC-473D-AF2F-6054C6154369}" type="pres">
      <dgm:prSet presAssocID="{BA7BFF0C-A561-42EE-B65D-710608EFA848}" presName="parentText" presStyleLbl="node1" presStyleIdx="4" presStyleCnt="5" custScaleY="64292">
        <dgm:presLayoutVars>
          <dgm:chMax val="0"/>
          <dgm:bulletEnabled val="1"/>
        </dgm:presLayoutVars>
      </dgm:prSet>
      <dgm:spPr/>
    </dgm:pt>
  </dgm:ptLst>
  <dgm:cxnLst>
    <dgm:cxn modelId="{0FCC4402-5C29-4478-9B3A-27DCD6054401}" srcId="{221845A0-91F1-4250-B7BF-F689C5892B83}" destId="{8390917C-F251-4807-BC68-5AB67D0A2AA1}" srcOrd="2" destOrd="0" parTransId="{20B130A3-0565-4378-B3B3-A5282A9A4445}" sibTransId="{0E130ECD-3304-43A0-BA3B-7419553DD792}"/>
    <dgm:cxn modelId="{79080512-3946-4ED6-8F60-EF434A78D272}" type="presOf" srcId="{BA7BFF0C-A561-42EE-B65D-710608EFA848}" destId="{7384EA25-F1CC-473D-AF2F-6054C6154369}" srcOrd="0" destOrd="0" presId="urn:microsoft.com/office/officeart/2005/8/layout/vList2"/>
    <dgm:cxn modelId="{BDC5B91B-B4CB-4AB6-8C3B-E1D8B9921777}" srcId="{221845A0-91F1-4250-B7BF-F689C5892B83}" destId="{73B6A784-94AB-466F-921C-4DA99422231C}" srcOrd="3" destOrd="0" parTransId="{7F579EA5-10A1-4288-9503-E1FC20444EF7}" sibTransId="{6D8B806A-2657-490E-A055-33B83D55443E}"/>
    <dgm:cxn modelId="{02B3B720-CB3B-4FDA-86E7-420E4BE472D5}" type="presOf" srcId="{0712E251-0032-4AAE-8EFF-2B3857C88051}" destId="{92229F14-12B2-429A-B74B-E8656032B60D}" srcOrd="0" destOrd="0" presId="urn:microsoft.com/office/officeart/2005/8/layout/vList2"/>
    <dgm:cxn modelId="{8CB64C2D-E14E-496F-A77F-CCC8240B7A5D}" type="presOf" srcId="{8390917C-F251-4807-BC68-5AB67D0A2AA1}" destId="{3F1D860B-ED84-4FC1-AF43-5F1FD5936659}" srcOrd="0" destOrd="0" presId="urn:microsoft.com/office/officeart/2005/8/layout/vList2"/>
    <dgm:cxn modelId="{4FBA8A7E-F8FF-4CBC-B4ED-4E2C4D02EC77}" srcId="{221845A0-91F1-4250-B7BF-F689C5892B83}" destId="{BA7BFF0C-A561-42EE-B65D-710608EFA848}" srcOrd="4" destOrd="0" parTransId="{78A3B4CD-C6CD-4E64-A8C9-434ADDABB619}" sibTransId="{F3C96BB1-B4D3-405B-9F3C-DA78E8325D5D}"/>
    <dgm:cxn modelId="{F5744F91-3D62-46B2-84D9-45C7D384D329}" type="presOf" srcId="{207544A1-72C7-4FA4-AD5B-833E4284A9B3}" destId="{F336F99A-5BDC-4FF9-8062-3EB8A5A665E9}" srcOrd="0" destOrd="0" presId="urn:microsoft.com/office/officeart/2005/8/layout/vList2"/>
    <dgm:cxn modelId="{77AD7FA3-A998-4A45-8574-C478DB4F3095}" type="presOf" srcId="{221845A0-91F1-4250-B7BF-F689C5892B83}" destId="{1B33E0E9-E701-4341-8472-FE9DB78BC8A5}" srcOrd="0" destOrd="0" presId="urn:microsoft.com/office/officeart/2005/8/layout/vList2"/>
    <dgm:cxn modelId="{37500DB7-ACC8-4EFC-AF61-A35069408DF9}" srcId="{221845A0-91F1-4250-B7BF-F689C5892B83}" destId="{207544A1-72C7-4FA4-AD5B-833E4284A9B3}" srcOrd="1" destOrd="0" parTransId="{AC0ED247-D9D5-413E-93F5-F8EFC07A9194}" sibTransId="{EDBBF77F-F1F8-40A4-80E8-819242305AFE}"/>
    <dgm:cxn modelId="{2A320ED0-51BC-423C-A98A-80C81E6BC6DE}" type="presOf" srcId="{73B6A784-94AB-466F-921C-4DA99422231C}" destId="{87C3E54F-E018-4C23-92E5-EA846A5EC6A9}" srcOrd="0" destOrd="0" presId="urn:microsoft.com/office/officeart/2005/8/layout/vList2"/>
    <dgm:cxn modelId="{477C35DF-8E0B-42AA-8AD1-774CE18A23B3}" srcId="{221845A0-91F1-4250-B7BF-F689C5892B83}" destId="{0712E251-0032-4AAE-8EFF-2B3857C88051}" srcOrd="0" destOrd="0" parTransId="{F931ED13-BF3B-4951-8CD8-4A1B79BFCC20}" sibTransId="{DFB91C25-9C58-4EEE-87F9-9E167B1AD64F}"/>
    <dgm:cxn modelId="{4DA1D09E-9B21-4EAE-824E-92795F96B892}" type="presParOf" srcId="{1B33E0E9-E701-4341-8472-FE9DB78BC8A5}" destId="{92229F14-12B2-429A-B74B-E8656032B60D}" srcOrd="0" destOrd="0" presId="urn:microsoft.com/office/officeart/2005/8/layout/vList2"/>
    <dgm:cxn modelId="{4722E3A0-7F07-4F7E-A97B-02D97EFACE13}" type="presParOf" srcId="{1B33E0E9-E701-4341-8472-FE9DB78BC8A5}" destId="{89A78408-5735-4902-A200-BC5F679D0F10}" srcOrd="1" destOrd="0" presId="urn:microsoft.com/office/officeart/2005/8/layout/vList2"/>
    <dgm:cxn modelId="{145A4DAF-BFE3-4785-9C98-2FBAEB5D23C3}" type="presParOf" srcId="{1B33E0E9-E701-4341-8472-FE9DB78BC8A5}" destId="{F336F99A-5BDC-4FF9-8062-3EB8A5A665E9}" srcOrd="2" destOrd="0" presId="urn:microsoft.com/office/officeart/2005/8/layout/vList2"/>
    <dgm:cxn modelId="{CA065267-E034-433B-87DF-F73BEC8AC69A}" type="presParOf" srcId="{1B33E0E9-E701-4341-8472-FE9DB78BC8A5}" destId="{885084C7-5CBE-4E6D-9F18-21570EA9159A}" srcOrd="3" destOrd="0" presId="urn:microsoft.com/office/officeart/2005/8/layout/vList2"/>
    <dgm:cxn modelId="{E608034E-42BC-4BA3-8157-81473576683B}" type="presParOf" srcId="{1B33E0E9-E701-4341-8472-FE9DB78BC8A5}" destId="{3F1D860B-ED84-4FC1-AF43-5F1FD5936659}" srcOrd="4" destOrd="0" presId="urn:microsoft.com/office/officeart/2005/8/layout/vList2"/>
    <dgm:cxn modelId="{3A3A0998-7309-4C94-8D02-AE20E34D435F}" type="presParOf" srcId="{1B33E0E9-E701-4341-8472-FE9DB78BC8A5}" destId="{E103296D-4D3C-4A0B-9F8D-4C4D25A26987}" srcOrd="5" destOrd="0" presId="urn:microsoft.com/office/officeart/2005/8/layout/vList2"/>
    <dgm:cxn modelId="{CDAFB4B2-533D-404D-B205-606294DEC169}" type="presParOf" srcId="{1B33E0E9-E701-4341-8472-FE9DB78BC8A5}" destId="{87C3E54F-E018-4C23-92E5-EA846A5EC6A9}" srcOrd="6" destOrd="0" presId="urn:microsoft.com/office/officeart/2005/8/layout/vList2"/>
    <dgm:cxn modelId="{159F314F-F361-4CD7-9940-938D09017286}" type="presParOf" srcId="{1B33E0E9-E701-4341-8472-FE9DB78BC8A5}" destId="{A6A25FD7-AD37-4B61-A296-D59565567EC2}" srcOrd="7" destOrd="0" presId="urn:microsoft.com/office/officeart/2005/8/layout/vList2"/>
    <dgm:cxn modelId="{1ABC8C3D-645F-428F-9740-5752C7BE91D1}" type="presParOf" srcId="{1B33E0E9-E701-4341-8472-FE9DB78BC8A5}" destId="{7384EA25-F1CC-473D-AF2F-6054C615436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7C3412-5C41-4968-963C-78E9789586B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CEA7E155-6863-4C12-B936-AA675602D15D}">
      <dgm:prSet phldrT="[Text]"/>
      <dgm:spPr/>
      <dgm:t>
        <a:bodyPr/>
        <a:lstStyle/>
        <a:p>
          <a:r>
            <a:rPr lang="es-419"/>
            <a:t>Identificación</a:t>
          </a:r>
        </a:p>
      </dgm:t>
    </dgm:pt>
    <dgm:pt modelId="{2CA83437-D7FE-4D04-A5AB-68208031DF21}" type="parTrans" cxnId="{A42054B2-40F0-438F-8EC9-DD6F27A522D0}">
      <dgm:prSet/>
      <dgm:spPr/>
      <dgm:t>
        <a:bodyPr/>
        <a:lstStyle/>
        <a:p>
          <a:endParaRPr lang="es-419"/>
        </a:p>
      </dgm:t>
    </dgm:pt>
    <dgm:pt modelId="{91E151D8-26E0-4626-A719-3CE5FF44D998}" type="sibTrans" cxnId="{A42054B2-40F0-438F-8EC9-DD6F27A522D0}">
      <dgm:prSet/>
      <dgm:spPr/>
      <dgm:t>
        <a:bodyPr/>
        <a:lstStyle/>
        <a:p>
          <a:endParaRPr lang="es-419"/>
        </a:p>
      </dgm:t>
    </dgm:pt>
    <dgm:pt modelId="{9FE6F914-1EE1-4F71-B11A-B3DBC8A36201}">
      <dgm:prSet phldrT="[Text]"/>
      <dgm:spPr/>
      <dgm:t>
        <a:bodyPr/>
        <a:lstStyle/>
        <a:p>
          <a:r>
            <a:rPr lang="es-419"/>
            <a:t>Medir y Evaluar los Riesgos</a:t>
          </a:r>
        </a:p>
      </dgm:t>
    </dgm:pt>
    <dgm:pt modelId="{BAA78CE2-2123-44B5-84A1-D55D843ACCE5}" type="parTrans" cxnId="{00F88A7C-6395-4A62-AED9-B35E02B64096}">
      <dgm:prSet/>
      <dgm:spPr/>
      <dgm:t>
        <a:bodyPr/>
        <a:lstStyle/>
        <a:p>
          <a:endParaRPr lang="es-419"/>
        </a:p>
      </dgm:t>
    </dgm:pt>
    <dgm:pt modelId="{96E36931-9F4F-4C74-B935-8995FBA8D796}" type="sibTrans" cxnId="{00F88A7C-6395-4A62-AED9-B35E02B64096}">
      <dgm:prSet/>
      <dgm:spPr/>
      <dgm:t>
        <a:bodyPr/>
        <a:lstStyle/>
        <a:p>
          <a:endParaRPr lang="es-419"/>
        </a:p>
      </dgm:t>
    </dgm:pt>
    <dgm:pt modelId="{9ACA41FC-61B4-4D42-929A-49FF152FDA27}">
      <dgm:prSet phldrT="[Text]"/>
      <dgm:spPr/>
      <dgm:t>
        <a:bodyPr/>
        <a:lstStyle/>
        <a:p>
          <a:r>
            <a:rPr lang="es-419"/>
            <a:t>Definir y Calificar Controles</a:t>
          </a:r>
        </a:p>
      </dgm:t>
    </dgm:pt>
    <dgm:pt modelId="{A03E9879-4BC0-45CA-9329-3E58EB616B60}" type="parTrans" cxnId="{21B3CCC6-2350-443B-9E01-9F73BC359FAF}">
      <dgm:prSet/>
      <dgm:spPr/>
      <dgm:t>
        <a:bodyPr/>
        <a:lstStyle/>
        <a:p>
          <a:endParaRPr lang="es-419"/>
        </a:p>
      </dgm:t>
    </dgm:pt>
    <dgm:pt modelId="{FA40CD0F-C537-4249-B871-37D8F3F36901}" type="sibTrans" cxnId="{21B3CCC6-2350-443B-9E01-9F73BC359FAF}">
      <dgm:prSet/>
      <dgm:spPr/>
      <dgm:t>
        <a:bodyPr/>
        <a:lstStyle/>
        <a:p>
          <a:endParaRPr lang="es-419"/>
        </a:p>
      </dgm:t>
    </dgm:pt>
    <dgm:pt modelId="{E57A4DA9-9EB1-46E1-9844-5C07168A1488}">
      <dgm:prSet/>
      <dgm:spPr/>
      <dgm:t>
        <a:bodyPr/>
        <a:lstStyle/>
        <a:p>
          <a:r>
            <a:rPr lang="es-419"/>
            <a:t>Plan de Acción</a:t>
          </a:r>
        </a:p>
      </dgm:t>
    </dgm:pt>
    <dgm:pt modelId="{68A9939A-1447-41D5-84A6-3129C21C7E43}" type="parTrans" cxnId="{B65D09D0-B094-49D2-80C4-49A5E500F518}">
      <dgm:prSet/>
      <dgm:spPr/>
      <dgm:t>
        <a:bodyPr/>
        <a:lstStyle/>
        <a:p>
          <a:endParaRPr lang="es-419"/>
        </a:p>
      </dgm:t>
    </dgm:pt>
    <dgm:pt modelId="{FA201B5C-027B-4485-A1D8-60CD2E73D6E9}" type="sibTrans" cxnId="{B65D09D0-B094-49D2-80C4-49A5E500F518}">
      <dgm:prSet/>
      <dgm:spPr/>
      <dgm:t>
        <a:bodyPr/>
        <a:lstStyle/>
        <a:p>
          <a:endParaRPr lang="es-419"/>
        </a:p>
      </dgm:t>
    </dgm:pt>
    <dgm:pt modelId="{872CBBD6-C867-4950-9F46-D140B17792F2}">
      <dgm:prSet/>
      <dgm:spPr/>
      <dgm:t>
        <a:bodyPr/>
        <a:lstStyle/>
        <a:p>
          <a:r>
            <a:rPr lang="es-419"/>
            <a:t>Monitoreo de Riesgos</a:t>
          </a:r>
        </a:p>
      </dgm:t>
    </dgm:pt>
    <dgm:pt modelId="{11453F22-805D-4466-90D7-D0BF16D8946A}" type="parTrans" cxnId="{CECCDBD3-99FF-4975-892D-9C7FEBCFC861}">
      <dgm:prSet/>
      <dgm:spPr/>
      <dgm:t>
        <a:bodyPr/>
        <a:lstStyle/>
        <a:p>
          <a:endParaRPr lang="es-419"/>
        </a:p>
      </dgm:t>
    </dgm:pt>
    <dgm:pt modelId="{25C92D9D-24A7-47A5-911C-B7E6CB882A03}" type="sibTrans" cxnId="{CECCDBD3-99FF-4975-892D-9C7FEBCFC861}">
      <dgm:prSet/>
      <dgm:spPr/>
      <dgm:t>
        <a:bodyPr/>
        <a:lstStyle/>
        <a:p>
          <a:endParaRPr lang="es-419"/>
        </a:p>
      </dgm:t>
    </dgm:pt>
    <dgm:pt modelId="{3B50D76D-E803-462B-B910-C87971A5BF31}" type="pres">
      <dgm:prSet presAssocID="{647C3412-5C41-4968-963C-78E9789586B8}" presName="Name0" presStyleCnt="0">
        <dgm:presLayoutVars>
          <dgm:dir/>
          <dgm:resizeHandles val="exact"/>
        </dgm:presLayoutVars>
      </dgm:prSet>
      <dgm:spPr/>
    </dgm:pt>
    <dgm:pt modelId="{16C175B7-04E7-43C3-90E3-5D63AA7BD0C1}" type="pres">
      <dgm:prSet presAssocID="{CEA7E155-6863-4C12-B936-AA675602D15D}" presName="parTxOnly" presStyleLbl="node1" presStyleIdx="0" presStyleCnt="5">
        <dgm:presLayoutVars>
          <dgm:bulletEnabled val="1"/>
        </dgm:presLayoutVars>
      </dgm:prSet>
      <dgm:spPr/>
    </dgm:pt>
    <dgm:pt modelId="{D1375239-7A3E-4645-9C78-0FFEC070A137}" type="pres">
      <dgm:prSet presAssocID="{91E151D8-26E0-4626-A719-3CE5FF44D998}" presName="parSpace" presStyleCnt="0"/>
      <dgm:spPr/>
    </dgm:pt>
    <dgm:pt modelId="{3BFD58F7-1918-4CEE-8C9D-3622BCADF6DD}" type="pres">
      <dgm:prSet presAssocID="{9FE6F914-1EE1-4F71-B11A-B3DBC8A36201}" presName="parTxOnly" presStyleLbl="node1" presStyleIdx="1" presStyleCnt="5">
        <dgm:presLayoutVars>
          <dgm:bulletEnabled val="1"/>
        </dgm:presLayoutVars>
      </dgm:prSet>
      <dgm:spPr/>
    </dgm:pt>
    <dgm:pt modelId="{D7B025D7-EE20-4590-B852-805ADE0E91C1}" type="pres">
      <dgm:prSet presAssocID="{96E36931-9F4F-4C74-B935-8995FBA8D796}" presName="parSpace" presStyleCnt="0"/>
      <dgm:spPr/>
    </dgm:pt>
    <dgm:pt modelId="{90272513-1003-4CB4-8B9F-7B07A51BE378}" type="pres">
      <dgm:prSet presAssocID="{9ACA41FC-61B4-4D42-929A-49FF152FDA27}" presName="parTxOnly" presStyleLbl="node1" presStyleIdx="2" presStyleCnt="5">
        <dgm:presLayoutVars>
          <dgm:bulletEnabled val="1"/>
        </dgm:presLayoutVars>
      </dgm:prSet>
      <dgm:spPr/>
    </dgm:pt>
    <dgm:pt modelId="{72EF6A74-AA02-4875-B090-CFF32F51ABE0}" type="pres">
      <dgm:prSet presAssocID="{FA40CD0F-C537-4249-B871-37D8F3F36901}" presName="parSpace" presStyleCnt="0"/>
      <dgm:spPr/>
    </dgm:pt>
    <dgm:pt modelId="{AAA409A4-11E5-43A9-81A2-22F7A60E43EB}" type="pres">
      <dgm:prSet presAssocID="{E57A4DA9-9EB1-46E1-9844-5C07168A1488}" presName="parTxOnly" presStyleLbl="node1" presStyleIdx="3" presStyleCnt="5">
        <dgm:presLayoutVars>
          <dgm:bulletEnabled val="1"/>
        </dgm:presLayoutVars>
      </dgm:prSet>
      <dgm:spPr/>
    </dgm:pt>
    <dgm:pt modelId="{4D103922-0EF6-445A-A426-CA767B398C67}" type="pres">
      <dgm:prSet presAssocID="{FA201B5C-027B-4485-A1D8-60CD2E73D6E9}" presName="parSpace" presStyleCnt="0"/>
      <dgm:spPr/>
    </dgm:pt>
    <dgm:pt modelId="{FA221CCA-EA9F-4643-A913-DAD3DAF79ADA}" type="pres">
      <dgm:prSet presAssocID="{872CBBD6-C867-4950-9F46-D140B17792F2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973C070C-FD49-4095-8599-487814A3AB6B}" type="presOf" srcId="{9ACA41FC-61B4-4D42-929A-49FF152FDA27}" destId="{90272513-1003-4CB4-8B9F-7B07A51BE378}" srcOrd="0" destOrd="0" presId="urn:microsoft.com/office/officeart/2005/8/layout/hChevron3"/>
    <dgm:cxn modelId="{1ABB7230-A00C-4B05-8CEA-B47EB3346F02}" type="presOf" srcId="{CEA7E155-6863-4C12-B936-AA675602D15D}" destId="{16C175B7-04E7-43C3-90E3-5D63AA7BD0C1}" srcOrd="0" destOrd="0" presId="urn:microsoft.com/office/officeart/2005/8/layout/hChevron3"/>
    <dgm:cxn modelId="{3395DC41-C5EC-4B76-B006-79F3ED27D553}" type="presOf" srcId="{647C3412-5C41-4968-963C-78E9789586B8}" destId="{3B50D76D-E803-462B-B910-C87971A5BF31}" srcOrd="0" destOrd="0" presId="urn:microsoft.com/office/officeart/2005/8/layout/hChevron3"/>
    <dgm:cxn modelId="{00F88A7C-6395-4A62-AED9-B35E02B64096}" srcId="{647C3412-5C41-4968-963C-78E9789586B8}" destId="{9FE6F914-1EE1-4F71-B11A-B3DBC8A36201}" srcOrd="1" destOrd="0" parTransId="{BAA78CE2-2123-44B5-84A1-D55D843ACCE5}" sibTransId="{96E36931-9F4F-4C74-B935-8995FBA8D796}"/>
    <dgm:cxn modelId="{A42054B2-40F0-438F-8EC9-DD6F27A522D0}" srcId="{647C3412-5C41-4968-963C-78E9789586B8}" destId="{CEA7E155-6863-4C12-B936-AA675602D15D}" srcOrd="0" destOrd="0" parTransId="{2CA83437-D7FE-4D04-A5AB-68208031DF21}" sibTransId="{91E151D8-26E0-4626-A719-3CE5FF44D998}"/>
    <dgm:cxn modelId="{82ECD3C1-9F77-4E26-9A59-5B713362AF86}" type="presOf" srcId="{9FE6F914-1EE1-4F71-B11A-B3DBC8A36201}" destId="{3BFD58F7-1918-4CEE-8C9D-3622BCADF6DD}" srcOrd="0" destOrd="0" presId="urn:microsoft.com/office/officeart/2005/8/layout/hChevron3"/>
    <dgm:cxn modelId="{21B3CCC6-2350-443B-9E01-9F73BC359FAF}" srcId="{647C3412-5C41-4968-963C-78E9789586B8}" destId="{9ACA41FC-61B4-4D42-929A-49FF152FDA27}" srcOrd="2" destOrd="0" parTransId="{A03E9879-4BC0-45CA-9329-3E58EB616B60}" sibTransId="{FA40CD0F-C537-4249-B871-37D8F3F36901}"/>
    <dgm:cxn modelId="{B65D09D0-B094-49D2-80C4-49A5E500F518}" srcId="{647C3412-5C41-4968-963C-78E9789586B8}" destId="{E57A4DA9-9EB1-46E1-9844-5C07168A1488}" srcOrd="3" destOrd="0" parTransId="{68A9939A-1447-41D5-84A6-3129C21C7E43}" sibTransId="{FA201B5C-027B-4485-A1D8-60CD2E73D6E9}"/>
    <dgm:cxn modelId="{CECCDBD3-99FF-4975-892D-9C7FEBCFC861}" srcId="{647C3412-5C41-4968-963C-78E9789586B8}" destId="{872CBBD6-C867-4950-9F46-D140B17792F2}" srcOrd="4" destOrd="0" parTransId="{11453F22-805D-4466-90D7-D0BF16D8946A}" sibTransId="{25C92D9D-24A7-47A5-911C-B7E6CB882A03}"/>
    <dgm:cxn modelId="{501FD3E2-04A9-45A9-9480-B134A70E0A95}" type="presOf" srcId="{872CBBD6-C867-4950-9F46-D140B17792F2}" destId="{FA221CCA-EA9F-4643-A913-DAD3DAF79ADA}" srcOrd="0" destOrd="0" presId="urn:microsoft.com/office/officeart/2005/8/layout/hChevron3"/>
    <dgm:cxn modelId="{9930D8FB-E0DD-4690-97DB-87E6D59EFB9F}" type="presOf" srcId="{E57A4DA9-9EB1-46E1-9844-5C07168A1488}" destId="{AAA409A4-11E5-43A9-81A2-22F7A60E43EB}" srcOrd="0" destOrd="0" presId="urn:microsoft.com/office/officeart/2005/8/layout/hChevron3"/>
    <dgm:cxn modelId="{BD179F83-1787-4E0C-BFA1-CB443AC470D8}" type="presParOf" srcId="{3B50D76D-E803-462B-B910-C87971A5BF31}" destId="{16C175B7-04E7-43C3-90E3-5D63AA7BD0C1}" srcOrd="0" destOrd="0" presId="urn:microsoft.com/office/officeart/2005/8/layout/hChevron3"/>
    <dgm:cxn modelId="{174CEE84-81DD-4A8F-AF4A-CB7E411B0138}" type="presParOf" srcId="{3B50D76D-E803-462B-B910-C87971A5BF31}" destId="{D1375239-7A3E-4645-9C78-0FFEC070A137}" srcOrd="1" destOrd="0" presId="urn:microsoft.com/office/officeart/2005/8/layout/hChevron3"/>
    <dgm:cxn modelId="{3A2F5E16-8C66-424D-B5B3-77CC6BBA3E4C}" type="presParOf" srcId="{3B50D76D-E803-462B-B910-C87971A5BF31}" destId="{3BFD58F7-1918-4CEE-8C9D-3622BCADF6DD}" srcOrd="2" destOrd="0" presId="urn:microsoft.com/office/officeart/2005/8/layout/hChevron3"/>
    <dgm:cxn modelId="{ECC2CEF3-13A4-4635-94F6-98025EB8556E}" type="presParOf" srcId="{3B50D76D-E803-462B-B910-C87971A5BF31}" destId="{D7B025D7-EE20-4590-B852-805ADE0E91C1}" srcOrd="3" destOrd="0" presId="urn:microsoft.com/office/officeart/2005/8/layout/hChevron3"/>
    <dgm:cxn modelId="{6E18A2B1-0EFF-419E-9EA7-305150A9AE7A}" type="presParOf" srcId="{3B50D76D-E803-462B-B910-C87971A5BF31}" destId="{90272513-1003-4CB4-8B9F-7B07A51BE378}" srcOrd="4" destOrd="0" presId="urn:microsoft.com/office/officeart/2005/8/layout/hChevron3"/>
    <dgm:cxn modelId="{D8C87E65-2E64-4550-A19B-5D0006B4DAEF}" type="presParOf" srcId="{3B50D76D-E803-462B-B910-C87971A5BF31}" destId="{72EF6A74-AA02-4875-B090-CFF32F51ABE0}" srcOrd="5" destOrd="0" presId="urn:microsoft.com/office/officeart/2005/8/layout/hChevron3"/>
    <dgm:cxn modelId="{1FB17198-4867-4B7E-B305-F3EAC60CBEB0}" type="presParOf" srcId="{3B50D76D-E803-462B-B910-C87971A5BF31}" destId="{AAA409A4-11E5-43A9-81A2-22F7A60E43EB}" srcOrd="6" destOrd="0" presId="urn:microsoft.com/office/officeart/2005/8/layout/hChevron3"/>
    <dgm:cxn modelId="{D025FF39-5D77-40E5-8943-8B30AA2E7EC0}" type="presParOf" srcId="{3B50D76D-E803-462B-B910-C87971A5BF31}" destId="{4D103922-0EF6-445A-A426-CA767B398C67}" srcOrd="7" destOrd="0" presId="urn:microsoft.com/office/officeart/2005/8/layout/hChevron3"/>
    <dgm:cxn modelId="{D9857E2E-C5F8-4C29-8B2A-8CE93E1D5C09}" type="presParOf" srcId="{3B50D76D-E803-462B-B910-C87971A5BF31}" destId="{FA221CCA-EA9F-4643-A913-DAD3DAF79ADA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A593F7-29EB-461A-852B-09C57E6FA467}" type="doc">
      <dgm:prSet loTypeId="urn:microsoft.com/office/officeart/2005/8/layout/vList2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9FE1F7B-EC91-4BB3-B66C-EA4744F9B74A}">
      <dgm:prSet/>
      <dgm:spPr/>
      <dgm:t>
        <a:bodyPr/>
        <a:lstStyle/>
        <a:p>
          <a:r>
            <a:rPr lang="es-HN" dirty="0"/>
            <a:t>El ciclo de supervisión es un proceso continuo de evaluación y reevaluación de los riesgos que enfrentan las instituciones supervisadas y el monitoreo de las acciones remediales que se aplican en esta evolución. </a:t>
          </a:r>
          <a:endParaRPr lang="en-US" dirty="0"/>
        </a:p>
      </dgm:t>
    </dgm:pt>
    <dgm:pt modelId="{B0909613-6A37-4E5C-98D8-4941BC03F38C}" type="parTrans" cxnId="{28DB83B8-459D-4458-BBC5-F84F97AE34EC}">
      <dgm:prSet/>
      <dgm:spPr/>
      <dgm:t>
        <a:bodyPr/>
        <a:lstStyle/>
        <a:p>
          <a:endParaRPr lang="en-US"/>
        </a:p>
      </dgm:t>
    </dgm:pt>
    <dgm:pt modelId="{C86D0F65-58AB-400B-997B-667A9C2026C4}" type="sibTrans" cxnId="{28DB83B8-459D-4458-BBC5-F84F97AE34EC}">
      <dgm:prSet/>
      <dgm:spPr/>
      <dgm:t>
        <a:bodyPr/>
        <a:lstStyle/>
        <a:p>
          <a:endParaRPr lang="en-US"/>
        </a:p>
      </dgm:t>
    </dgm:pt>
    <dgm:pt modelId="{B169F410-9487-42EB-BA11-B2F941E44442}">
      <dgm:prSet/>
      <dgm:spPr/>
      <dgm:t>
        <a:bodyPr/>
        <a:lstStyle/>
        <a:p>
          <a:r>
            <a:rPr lang="es-HN" dirty="0"/>
            <a:t>Planificación de la Supervisión </a:t>
          </a:r>
          <a:endParaRPr lang="en-US" dirty="0"/>
        </a:p>
      </dgm:t>
    </dgm:pt>
    <dgm:pt modelId="{A67532DA-B71F-43AD-B831-9086F56E7241}" type="parTrans" cxnId="{4FBDCF49-B45A-4279-A01B-A8875DE1D534}">
      <dgm:prSet/>
      <dgm:spPr/>
      <dgm:t>
        <a:bodyPr/>
        <a:lstStyle/>
        <a:p>
          <a:endParaRPr lang="en-US"/>
        </a:p>
      </dgm:t>
    </dgm:pt>
    <dgm:pt modelId="{B47DE1C0-6B89-4DDE-A746-94AE44EBCDF9}" type="sibTrans" cxnId="{4FBDCF49-B45A-4279-A01B-A8875DE1D534}">
      <dgm:prSet/>
      <dgm:spPr/>
      <dgm:t>
        <a:bodyPr/>
        <a:lstStyle/>
        <a:p>
          <a:endParaRPr lang="en-US"/>
        </a:p>
      </dgm:t>
    </dgm:pt>
    <dgm:pt modelId="{1D10DE73-08C4-4807-96D8-264C0BD581C3}">
      <dgm:prSet/>
      <dgm:spPr/>
      <dgm:t>
        <a:bodyPr/>
        <a:lstStyle/>
        <a:p>
          <a:r>
            <a:rPr lang="es-HN"/>
            <a:t>Ejecución de la Supervisión / Actualización del Perfil de Riesgos </a:t>
          </a:r>
          <a:endParaRPr lang="en-US"/>
        </a:p>
      </dgm:t>
    </dgm:pt>
    <dgm:pt modelId="{ADCC3A4C-5483-486E-90B4-DD8C8F034BA2}" type="parTrans" cxnId="{A1C6E013-73CF-4503-A465-4367554A6F0C}">
      <dgm:prSet/>
      <dgm:spPr/>
      <dgm:t>
        <a:bodyPr/>
        <a:lstStyle/>
        <a:p>
          <a:endParaRPr lang="en-US"/>
        </a:p>
      </dgm:t>
    </dgm:pt>
    <dgm:pt modelId="{862E9F13-C05E-426E-B2E0-0E209AE1D3A3}" type="sibTrans" cxnId="{A1C6E013-73CF-4503-A465-4367554A6F0C}">
      <dgm:prSet/>
      <dgm:spPr/>
      <dgm:t>
        <a:bodyPr/>
        <a:lstStyle/>
        <a:p>
          <a:endParaRPr lang="en-US"/>
        </a:p>
      </dgm:t>
    </dgm:pt>
    <dgm:pt modelId="{0B4CE40B-6F02-404B-B862-2037F07FFC9E}">
      <dgm:prSet/>
      <dgm:spPr/>
      <dgm:t>
        <a:bodyPr/>
        <a:lstStyle/>
        <a:p>
          <a:r>
            <a:rPr lang="es-HN" dirty="0"/>
            <a:t>Acciones Remediales </a:t>
          </a:r>
          <a:endParaRPr lang="en-US" dirty="0"/>
        </a:p>
      </dgm:t>
    </dgm:pt>
    <dgm:pt modelId="{458EB2DD-EACF-4841-92FF-64C4A9991279}" type="parTrans" cxnId="{E2AB1839-77D0-4D73-93D5-90D2165C3AD5}">
      <dgm:prSet/>
      <dgm:spPr/>
      <dgm:t>
        <a:bodyPr/>
        <a:lstStyle/>
        <a:p>
          <a:endParaRPr lang="en-US"/>
        </a:p>
      </dgm:t>
    </dgm:pt>
    <dgm:pt modelId="{7CC2BFC2-C51E-4F79-B574-FE3535EFEEF0}" type="sibTrans" cxnId="{E2AB1839-77D0-4D73-93D5-90D2165C3AD5}">
      <dgm:prSet/>
      <dgm:spPr/>
      <dgm:t>
        <a:bodyPr/>
        <a:lstStyle/>
        <a:p>
          <a:endParaRPr lang="en-US"/>
        </a:p>
      </dgm:t>
    </dgm:pt>
    <dgm:pt modelId="{052C8B5C-60BD-48C3-B32B-9873DB48BEC4}">
      <dgm:prSet/>
      <dgm:spPr/>
      <dgm:t>
        <a:bodyPr/>
        <a:lstStyle/>
        <a:p>
          <a:r>
            <a:rPr lang="es-HN"/>
            <a:t>Monitoreo / Actualización del Perfil de Riesgos </a:t>
          </a:r>
          <a:endParaRPr lang="en-US"/>
        </a:p>
      </dgm:t>
    </dgm:pt>
    <dgm:pt modelId="{D820B7F9-1987-49CC-9BE1-695E12D7AE4D}" type="parTrans" cxnId="{73530516-DC9A-4E11-AFE0-76FF20724E88}">
      <dgm:prSet/>
      <dgm:spPr/>
      <dgm:t>
        <a:bodyPr/>
        <a:lstStyle/>
        <a:p>
          <a:endParaRPr lang="en-US"/>
        </a:p>
      </dgm:t>
    </dgm:pt>
    <dgm:pt modelId="{9D5FBEC4-4D53-45D2-AE7F-442AE4987348}" type="sibTrans" cxnId="{73530516-DC9A-4E11-AFE0-76FF20724E88}">
      <dgm:prSet/>
      <dgm:spPr/>
      <dgm:t>
        <a:bodyPr/>
        <a:lstStyle/>
        <a:p>
          <a:endParaRPr lang="en-US"/>
        </a:p>
      </dgm:t>
    </dgm:pt>
    <dgm:pt modelId="{5E5F845A-CFC5-4490-ABFF-B958341B3D3D}">
      <dgm:prSet/>
      <dgm:spPr/>
      <dgm:t>
        <a:bodyPr/>
        <a:lstStyle/>
        <a:p>
          <a:endParaRPr lang="en-US" dirty="0"/>
        </a:p>
      </dgm:t>
    </dgm:pt>
    <dgm:pt modelId="{15C0B220-D7C0-475D-A4D4-524C2CD0B16F}" type="parTrans" cxnId="{2E627A58-300C-47CF-BBAA-9879E03013E4}">
      <dgm:prSet/>
      <dgm:spPr/>
      <dgm:t>
        <a:bodyPr/>
        <a:lstStyle/>
        <a:p>
          <a:endParaRPr lang="en-US"/>
        </a:p>
      </dgm:t>
    </dgm:pt>
    <dgm:pt modelId="{02401E19-9757-420E-ACD9-DE3F396D427C}" type="sibTrans" cxnId="{2E627A58-300C-47CF-BBAA-9879E03013E4}">
      <dgm:prSet/>
      <dgm:spPr/>
      <dgm:t>
        <a:bodyPr/>
        <a:lstStyle/>
        <a:p>
          <a:endParaRPr lang="en-US"/>
        </a:p>
      </dgm:t>
    </dgm:pt>
    <dgm:pt modelId="{2E888223-DE95-4402-8015-31E0C6CAC2DC}" type="pres">
      <dgm:prSet presAssocID="{8BA593F7-29EB-461A-852B-09C57E6FA467}" presName="linear" presStyleCnt="0">
        <dgm:presLayoutVars>
          <dgm:animLvl val="lvl"/>
          <dgm:resizeHandles val="exact"/>
        </dgm:presLayoutVars>
      </dgm:prSet>
      <dgm:spPr/>
    </dgm:pt>
    <dgm:pt modelId="{620517A5-5426-4627-9A10-460517219956}" type="pres">
      <dgm:prSet presAssocID="{69FE1F7B-EC91-4BB3-B66C-EA4744F9B74A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9D01183A-774B-48DD-B048-44715B24C1E4}" type="pres">
      <dgm:prSet presAssocID="{69FE1F7B-EC91-4BB3-B66C-EA4744F9B74A}" presName="childText" presStyleLbl="revTx" presStyleIdx="0" presStyleCnt="1" custScaleY="119641">
        <dgm:presLayoutVars>
          <dgm:bulletEnabled val="1"/>
        </dgm:presLayoutVars>
      </dgm:prSet>
      <dgm:spPr/>
    </dgm:pt>
  </dgm:ptLst>
  <dgm:cxnLst>
    <dgm:cxn modelId="{A1C6E013-73CF-4503-A465-4367554A6F0C}" srcId="{69FE1F7B-EC91-4BB3-B66C-EA4744F9B74A}" destId="{1D10DE73-08C4-4807-96D8-264C0BD581C3}" srcOrd="2" destOrd="0" parTransId="{ADCC3A4C-5483-486E-90B4-DD8C8F034BA2}" sibTransId="{862E9F13-C05E-426E-B2E0-0E209AE1D3A3}"/>
    <dgm:cxn modelId="{73530516-DC9A-4E11-AFE0-76FF20724E88}" srcId="{69FE1F7B-EC91-4BB3-B66C-EA4744F9B74A}" destId="{052C8B5C-60BD-48C3-B32B-9873DB48BEC4}" srcOrd="4" destOrd="0" parTransId="{D820B7F9-1987-49CC-9BE1-695E12D7AE4D}" sibTransId="{9D5FBEC4-4D53-45D2-AE7F-442AE4987348}"/>
    <dgm:cxn modelId="{F51F2F22-DE54-4474-A31C-960A0ABF58FF}" type="presOf" srcId="{5E5F845A-CFC5-4490-ABFF-B958341B3D3D}" destId="{9D01183A-774B-48DD-B048-44715B24C1E4}" srcOrd="0" destOrd="0" presId="urn:microsoft.com/office/officeart/2005/8/layout/vList2"/>
    <dgm:cxn modelId="{93ED0F29-0B85-49CF-94F4-1A4A2F808143}" type="presOf" srcId="{69FE1F7B-EC91-4BB3-B66C-EA4744F9B74A}" destId="{620517A5-5426-4627-9A10-460517219956}" srcOrd="0" destOrd="0" presId="urn:microsoft.com/office/officeart/2005/8/layout/vList2"/>
    <dgm:cxn modelId="{E2AB1839-77D0-4D73-93D5-90D2165C3AD5}" srcId="{69FE1F7B-EC91-4BB3-B66C-EA4744F9B74A}" destId="{0B4CE40B-6F02-404B-B862-2037F07FFC9E}" srcOrd="3" destOrd="0" parTransId="{458EB2DD-EACF-4841-92FF-64C4A9991279}" sibTransId="{7CC2BFC2-C51E-4F79-B574-FE3535EFEEF0}"/>
    <dgm:cxn modelId="{24231048-9137-4F70-AF6D-A8773C644807}" type="presOf" srcId="{B169F410-9487-42EB-BA11-B2F941E44442}" destId="{9D01183A-774B-48DD-B048-44715B24C1E4}" srcOrd="0" destOrd="1" presId="urn:microsoft.com/office/officeart/2005/8/layout/vList2"/>
    <dgm:cxn modelId="{4FBDCF49-B45A-4279-A01B-A8875DE1D534}" srcId="{69FE1F7B-EC91-4BB3-B66C-EA4744F9B74A}" destId="{B169F410-9487-42EB-BA11-B2F941E44442}" srcOrd="1" destOrd="0" parTransId="{A67532DA-B71F-43AD-B831-9086F56E7241}" sibTransId="{B47DE1C0-6B89-4DDE-A746-94AE44EBCDF9}"/>
    <dgm:cxn modelId="{2E627A58-300C-47CF-BBAA-9879E03013E4}" srcId="{69FE1F7B-EC91-4BB3-B66C-EA4744F9B74A}" destId="{5E5F845A-CFC5-4490-ABFF-B958341B3D3D}" srcOrd="0" destOrd="0" parTransId="{15C0B220-D7C0-475D-A4D4-524C2CD0B16F}" sibTransId="{02401E19-9757-420E-ACD9-DE3F396D427C}"/>
    <dgm:cxn modelId="{2CDE5683-CCB8-4519-BD10-DB0D79768F6B}" type="presOf" srcId="{052C8B5C-60BD-48C3-B32B-9873DB48BEC4}" destId="{9D01183A-774B-48DD-B048-44715B24C1E4}" srcOrd="0" destOrd="4" presId="urn:microsoft.com/office/officeart/2005/8/layout/vList2"/>
    <dgm:cxn modelId="{0BF51F8C-2D15-461F-92EE-1B33ED1B5C01}" type="presOf" srcId="{8BA593F7-29EB-461A-852B-09C57E6FA467}" destId="{2E888223-DE95-4402-8015-31E0C6CAC2DC}" srcOrd="0" destOrd="0" presId="urn:microsoft.com/office/officeart/2005/8/layout/vList2"/>
    <dgm:cxn modelId="{28DB83B8-459D-4458-BBC5-F84F97AE34EC}" srcId="{8BA593F7-29EB-461A-852B-09C57E6FA467}" destId="{69FE1F7B-EC91-4BB3-B66C-EA4744F9B74A}" srcOrd="0" destOrd="0" parTransId="{B0909613-6A37-4E5C-98D8-4941BC03F38C}" sibTransId="{C86D0F65-58AB-400B-997B-667A9C2026C4}"/>
    <dgm:cxn modelId="{D35261CD-1097-4C9D-B653-E451B8B8253C}" type="presOf" srcId="{0B4CE40B-6F02-404B-B862-2037F07FFC9E}" destId="{9D01183A-774B-48DD-B048-44715B24C1E4}" srcOrd="0" destOrd="3" presId="urn:microsoft.com/office/officeart/2005/8/layout/vList2"/>
    <dgm:cxn modelId="{4C4443FD-0C73-4AE9-A81E-E104EBD07EEC}" type="presOf" srcId="{1D10DE73-08C4-4807-96D8-264C0BD581C3}" destId="{9D01183A-774B-48DD-B048-44715B24C1E4}" srcOrd="0" destOrd="2" presId="urn:microsoft.com/office/officeart/2005/8/layout/vList2"/>
    <dgm:cxn modelId="{17D48F29-7628-4EAD-B029-BE4AD5AD87D2}" type="presParOf" srcId="{2E888223-DE95-4402-8015-31E0C6CAC2DC}" destId="{620517A5-5426-4627-9A10-460517219956}" srcOrd="0" destOrd="0" presId="urn:microsoft.com/office/officeart/2005/8/layout/vList2"/>
    <dgm:cxn modelId="{D79368D6-A51E-4DC5-8E3F-98ABE791EFC8}" type="presParOf" srcId="{2E888223-DE95-4402-8015-31E0C6CAC2DC}" destId="{9D01183A-774B-48DD-B048-44715B24C1E4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229F14-12B2-429A-B74B-E8656032B60D}">
      <dsp:nvSpPr>
        <dsp:cNvPr id="0" name=""/>
        <dsp:cNvSpPr/>
      </dsp:nvSpPr>
      <dsp:spPr>
        <a:xfrm>
          <a:off x="0" y="390367"/>
          <a:ext cx="4531416" cy="731588"/>
        </a:xfrm>
        <a:prstGeom prst="round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HN" sz="16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 Apoyar en divulgar las políticas de Riesgo Operativo</a:t>
          </a:r>
        </a:p>
      </dsp:txBody>
      <dsp:txXfrm>
        <a:off x="35713" y="426080"/>
        <a:ext cx="4459990" cy="660162"/>
      </dsp:txXfrm>
    </dsp:sp>
    <dsp:sp modelId="{F336F99A-5BDC-4FF9-8062-3EB8A5A665E9}">
      <dsp:nvSpPr>
        <dsp:cNvPr id="0" name=""/>
        <dsp:cNvSpPr/>
      </dsp:nvSpPr>
      <dsp:spPr>
        <a:xfrm>
          <a:off x="0" y="1309156"/>
          <a:ext cx="4531416" cy="676966"/>
        </a:xfrm>
        <a:prstGeom prst="round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HN" sz="16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2. Capacitar a lo interno de su área sobre la gestión de Riesgo Operativo</a:t>
          </a:r>
        </a:p>
      </dsp:txBody>
      <dsp:txXfrm>
        <a:off x="33047" y="1342203"/>
        <a:ext cx="4465322" cy="610872"/>
      </dsp:txXfrm>
    </dsp:sp>
    <dsp:sp modelId="{3F1D860B-ED84-4FC1-AF43-5F1FD5936659}">
      <dsp:nvSpPr>
        <dsp:cNvPr id="0" name=""/>
        <dsp:cNvSpPr/>
      </dsp:nvSpPr>
      <dsp:spPr>
        <a:xfrm>
          <a:off x="0" y="2173322"/>
          <a:ext cx="4531416" cy="619326"/>
        </a:xfrm>
        <a:prstGeom prst="round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HN" sz="16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3. Reportar eventos e incrementar la cultura de reporte a través del formato de reporte de eventos</a:t>
          </a:r>
        </a:p>
      </dsp:txBody>
      <dsp:txXfrm>
        <a:off x="30233" y="2203555"/>
        <a:ext cx="4470950" cy="558860"/>
      </dsp:txXfrm>
    </dsp:sp>
    <dsp:sp modelId="{87C3E54F-E018-4C23-92E5-EA846A5EC6A9}">
      <dsp:nvSpPr>
        <dsp:cNvPr id="0" name=""/>
        <dsp:cNvSpPr/>
      </dsp:nvSpPr>
      <dsp:spPr>
        <a:xfrm>
          <a:off x="0" y="2979849"/>
          <a:ext cx="4531416" cy="929184"/>
        </a:xfrm>
        <a:prstGeom prst="round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HN" sz="16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4. Crear planes de contingencia a los procesos en conjunto con los dueños del proceso y apoyar el desarrollo del Plan de Continuidad del Negocio</a:t>
          </a:r>
        </a:p>
      </dsp:txBody>
      <dsp:txXfrm>
        <a:off x="45359" y="3025208"/>
        <a:ext cx="4440698" cy="838466"/>
      </dsp:txXfrm>
    </dsp:sp>
    <dsp:sp modelId="{7384EA25-F1CC-473D-AF2F-6054C6154369}">
      <dsp:nvSpPr>
        <dsp:cNvPr id="0" name=""/>
        <dsp:cNvSpPr/>
      </dsp:nvSpPr>
      <dsp:spPr>
        <a:xfrm>
          <a:off x="0" y="4096234"/>
          <a:ext cx="4531416" cy="782305"/>
        </a:xfrm>
        <a:prstGeom prst="roundRect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s-HN" sz="16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 Aplicar el proceso de gestión de Riesgo Operativo</a:t>
          </a:r>
        </a:p>
      </dsp:txBody>
      <dsp:txXfrm>
        <a:off x="38189" y="4134423"/>
        <a:ext cx="4455038" cy="7059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C175B7-04E7-43C3-90E3-5D63AA7BD0C1}">
      <dsp:nvSpPr>
        <dsp:cNvPr id="0" name=""/>
        <dsp:cNvSpPr/>
      </dsp:nvSpPr>
      <dsp:spPr>
        <a:xfrm>
          <a:off x="927" y="1286682"/>
          <a:ext cx="1809110" cy="72364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500" kern="1200"/>
            <a:t>Identificación</a:t>
          </a:r>
        </a:p>
      </dsp:txBody>
      <dsp:txXfrm>
        <a:off x="927" y="1286682"/>
        <a:ext cx="1628199" cy="723644"/>
      </dsp:txXfrm>
    </dsp:sp>
    <dsp:sp modelId="{3BFD58F7-1918-4CEE-8C9D-3622BCADF6DD}">
      <dsp:nvSpPr>
        <dsp:cNvPr id="0" name=""/>
        <dsp:cNvSpPr/>
      </dsp:nvSpPr>
      <dsp:spPr>
        <a:xfrm>
          <a:off x="1448215" y="1286682"/>
          <a:ext cx="1809110" cy="7236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500" kern="1200"/>
            <a:t>Medir y Evaluar los Riesgos</a:t>
          </a:r>
        </a:p>
      </dsp:txBody>
      <dsp:txXfrm>
        <a:off x="1810037" y="1286682"/>
        <a:ext cx="1085466" cy="723644"/>
      </dsp:txXfrm>
    </dsp:sp>
    <dsp:sp modelId="{90272513-1003-4CB4-8B9F-7B07A51BE378}">
      <dsp:nvSpPr>
        <dsp:cNvPr id="0" name=""/>
        <dsp:cNvSpPr/>
      </dsp:nvSpPr>
      <dsp:spPr>
        <a:xfrm>
          <a:off x="2895503" y="1286682"/>
          <a:ext cx="1809110" cy="7236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500" kern="1200"/>
            <a:t>Definir y Calificar Controles</a:t>
          </a:r>
        </a:p>
      </dsp:txBody>
      <dsp:txXfrm>
        <a:off x="3257325" y="1286682"/>
        <a:ext cx="1085466" cy="723644"/>
      </dsp:txXfrm>
    </dsp:sp>
    <dsp:sp modelId="{AAA409A4-11E5-43A9-81A2-22F7A60E43EB}">
      <dsp:nvSpPr>
        <dsp:cNvPr id="0" name=""/>
        <dsp:cNvSpPr/>
      </dsp:nvSpPr>
      <dsp:spPr>
        <a:xfrm>
          <a:off x="4342792" y="1286682"/>
          <a:ext cx="1809110" cy="7236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500" kern="1200"/>
            <a:t>Plan de Acción</a:t>
          </a:r>
        </a:p>
      </dsp:txBody>
      <dsp:txXfrm>
        <a:off x="4704614" y="1286682"/>
        <a:ext cx="1085466" cy="723644"/>
      </dsp:txXfrm>
    </dsp:sp>
    <dsp:sp modelId="{FA221CCA-EA9F-4643-A913-DAD3DAF79ADA}">
      <dsp:nvSpPr>
        <dsp:cNvPr id="0" name=""/>
        <dsp:cNvSpPr/>
      </dsp:nvSpPr>
      <dsp:spPr>
        <a:xfrm>
          <a:off x="5790080" y="1286682"/>
          <a:ext cx="1809110" cy="7236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500" kern="1200"/>
            <a:t>Monitoreo de Riesgos</a:t>
          </a:r>
        </a:p>
      </dsp:txBody>
      <dsp:txXfrm>
        <a:off x="6151902" y="1286682"/>
        <a:ext cx="1085466" cy="7236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0517A5-5426-4627-9A10-460517219956}">
      <dsp:nvSpPr>
        <dsp:cNvPr id="0" name=""/>
        <dsp:cNvSpPr/>
      </dsp:nvSpPr>
      <dsp:spPr>
        <a:xfrm>
          <a:off x="0" y="21313"/>
          <a:ext cx="6622179" cy="207791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HN" sz="2400" kern="1200" dirty="0"/>
            <a:t>El ciclo de supervisión es un proceso continuo de evaluación y reevaluación de los riesgos que enfrentan las instituciones supervisadas y el monitoreo de las acciones remediales que se aplican en esta evolución. </a:t>
          </a:r>
          <a:endParaRPr lang="en-US" sz="2400" kern="1200" dirty="0"/>
        </a:p>
      </dsp:txBody>
      <dsp:txXfrm>
        <a:off x="101436" y="122749"/>
        <a:ext cx="6419307" cy="1875047"/>
      </dsp:txXfrm>
    </dsp:sp>
    <dsp:sp modelId="{9D01183A-774B-48DD-B048-44715B24C1E4}">
      <dsp:nvSpPr>
        <dsp:cNvPr id="0" name=""/>
        <dsp:cNvSpPr/>
      </dsp:nvSpPr>
      <dsp:spPr>
        <a:xfrm>
          <a:off x="0" y="2099233"/>
          <a:ext cx="6622179" cy="2258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0254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HN" sz="1900" kern="1200" dirty="0"/>
            <a:t>Planificación de la Supervisión 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HN" sz="1900" kern="1200"/>
            <a:t>Ejecución de la Supervisión / Actualización del Perfil de Riesgos 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HN" sz="1900" kern="1200" dirty="0"/>
            <a:t>Acciones Remediales 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HN" sz="1900" kern="1200"/>
            <a:t>Monitoreo / Actualización del Perfil de Riesgos </a:t>
          </a:r>
          <a:endParaRPr lang="en-US" sz="1900" kern="1200"/>
        </a:p>
      </dsp:txBody>
      <dsp:txXfrm>
        <a:off x="0" y="2099233"/>
        <a:ext cx="6622179" cy="22586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6399A-C3B4-8E42-A437-782959B4E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546A37-CDDE-3E4C-B493-C70B8BB014B0}" type="datetimeFigureOut">
              <a:rPr lang="en-US" smtClean="0"/>
              <a:t>3/25/2022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5FA00-8599-6F49-A1AA-BFA954FB2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EFDB8-B4CA-EC46-92A2-3B75BAD82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527E09-8E17-324A-A50D-C78A0ADF3E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67FED4B-5D47-1C48-9970-ED1912F5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1893373"/>
            <a:ext cx="62349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Título</a:t>
            </a:r>
            <a:r>
              <a:rPr lang="en-US" dirty="0"/>
              <a:t> de </a:t>
            </a:r>
            <a:r>
              <a:rPr lang="en-US" dirty="0" err="1"/>
              <a:t>presentación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1758F89-E29E-A04E-BB9D-E63DBBF6E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3699388"/>
            <a:ext cx="6234953" cy="107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Subtítulo</a:t>
            </a:r>
            <a:r>
              <a:rPr lang="en-US" dirty="0"/>
              <a:t> de la </a:t>
            </a:r>
            <a:r>
              <a:rPr lang="en-US" dirty="0" err="1"/>
              <a:t>presentación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91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A2FE45B-2A1C-EF4B-B0EE-8FE9C6B9A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871" y="544420"/>
            <a:ext cx="10515600" cy="71960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3149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B117D42-2E53-524D-9F9D-2EFF6B883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871" y="544420"/>
            <a:ext cx="10515600" cy="71960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1435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8">
            <a:extLst>
              <a:ext uri="{FF2B5EF4-FFF2-40B4-BE49-F238E27FC236}">
                <a16:creationId xmlns:a16="http://schemas.microsoft.com/office/drawing/2014/main" id="{8623E2CE-F626-184D-8256-85732BC67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694" y="2686983"/>
            <a:ext cx="4621306" cy="206430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914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8597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9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2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E9CA240F-7E37-74EC-5842-44CD80A352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C56B01-63A5-FA47-8360-9F03099C2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333" y="1616063"/>
            <a:ext cx="10058400" cy="53362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/>
              <a:t>ELABORADO POR:</a:t>
            </a:r>
            <a:r>
              <a:rPr lang="en-US" sz="3200" dirty="0"/>
              <a:t>  </a:t>
            </a:r>
            <a:br>
              <a:rPr lang="en-US" sz="3200" dirty="0"/>
            </a:br>
            <a:br>
              <a:rPr lang="en-US" sz="3200" dirty="0"/>
            </a:br>
            <a:br>
              <a:rPr lang="es-HN" sz="28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s-ES" sz="1400" b="1" dirty="0">
                <a:latin typeface="Calibri"/>
                <a:cs typeface="Segoe UI"/>
              </a:rPr>
              <a:t>Fernando Quiroz - 12143055</a:t>
            </a:r>
            <a:br>
              <a:rPr lang="es-ES" sz="1400" b="1" dirty="0">
                <a:latin typeface="Calibri"/>
                <a:cs typeface="Segoe UI"/>
              </a:rPr>
            </a:br>
            <a:r>
              <a:rPr lang="es-ES" sz="1400" b="1" dirty="0">
                <a:latin typeface="Calibri"/>
              </a:rPr>
              <a:t>Helen Ponce - 12143114</a:t>
            </a:r>
            <a:br>
              <a:rPr lang="es-ES" sz="1400" dirty="0"/>
            </a:br>
            <a:r>
              <a:rPr lang="es-ES" sz="1400" b="1" dirty="0">
                <a:latin typeface="Calibri"/>
              </a:rPr>
              <a:t>Aaron Godoy - 12143054</a:t>
            </a:r>
            <a:br>
              <a:rPr lang="es-ES" sz="1400" dirty="0"/>
            </a:br>
            <a:r>
              <a:rPr lang="es-ES" sz="1400" b="1" dirty="0">
                <a:latin typeface="Calibri"/>
                <a:cs typeface="Segoe UI"/>
              </a:rPr>
              <a:t>Carlo Menjivar - 21053124</a:t>
            </a:r>
            <a:br>
              <a:rPr lang="es-ES" sz="1400" b="1" dirty="0">
                <a:latin typeface="Calibri"/>
                <a:cs typeface="Segoe UI"/>
              </a:rPr>
            </a:br>
            <a:r>
              <a:rPr lang="es-ES" sz="1400" b="1" dirty="0">
                <a:latin typeface="Calibri"/>
                <a:cs typeface="Segoe UI"/>
              </a:rPr>
              <a:t>José Suarez - 12143112</a:t>
            </a:r>
            <a:br>
              <a:rPr lang="en-US" sz="3200" dirty="0"/>
            </a:br>
            <a:br>
              <a:rPr lang="en-US" sz="2500" dirty="0">
                <a:solidFill>
                  <a:srgbClr val="FFFFFF"/>
                </a:solidFill>
                <a:latin typeface="+mj-lt"/>
                <a:cs typeface="+mj-cs"/>
              </a:rPr>
            </a:br>
            <a:endParaRPr lang="en-US" sz="2500" dirty="0">
              <a:solidFill>
                <a:srgbClr val="FFFFFF"/>
              </a:solidFill>
              <a:latin typeface="+mj-lt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B1FFB1-3FAC-41BE-B1A3-EB79C3ECF0C4}"/>
              </a:ext>
            </a:extLst>
          </p:cNvPr>
          <p:cNvSpPr txBox="1"/>
          <p:nvPr/>
        </p:nvSpPr>
        <p:spPr>
          <a:xfrm>
            <a:off x="184211" y="719350"/>
            <a:ext cx="87733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i="1" dirty="0">
                <a:solidFill>
                  <a:schemeClr val="tx1"/>
                </a:solidFill>
              </a:rPr>
              <a:t>Elaboración del Proceso para el Monitoreo de Riesgos Financieros dentro de las Empresas Hondureñas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2674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5 Project-Planning Tips to Help You Meet Your Goals">
            <a:extLst>
              <a:ext uri="{FF2B5EF4-FFF2-40B4-BE49-F238E27FC236}">
                <a16:creationId xmlns:a16="http://schemas.microsoft.com/office/drawing/2014/main" id="{E9D2F0C5-C393-7749-8B23-F419B07A8B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09" b="-1"/>
          <a:stretch/>
        </p:blipFill>
        <p:spPr bwMode="auto">
          <a:xfrm>
            <a:off x="4117521" y="10"/>
            <a:ext cx="80744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FA36A4-8F08-AF43-8257-5576F11AD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952" y="365125"/>
            <a:ext cx="4531417" cy="11352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HN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METODOLOGÍA DE RIESGO OPERATIVO</a:t>
            </a:r>
            <a:br>
              <a:rPr lang="en-US" sz="2400" dirty="0">
                <a:latin typeface="+mj-lt"/>
                <a:cs typeface="+mj-cs"/>
              </a:rPr>
            </a:br>
            <a:endParaRPr lang="en-US" sz="2400" dirty="0">
              <a:latin typeface="+mj-lt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178BCE-F72A-4544-8DB5-66071A8B4DD4}"/>
              </a:ext>
            </a:extLst>
          </p:cNvPr>
          <p:cNvSpPr txBox="1"/>
          <p:nvPr/>
        </p:nvSpPr>
        <p:spPr>
          <a:xfrm>
            <a:off x="476680" y="1728848"/>
            <a:ext cx="4531416" cy="4154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endParaRPr lang="en-US" sz="2000" dirty="0"/>
          </a:p>
        </p:txBody>
      </p:sp>
      <p:pic>
        <p:nvPicPr>
          <p:cNvPr id="8" name="Imagen 8" descr="La cara de una persona&#10;&#10;Descripción generada automáticamente">
            <a:extLst>
              <a:ext uri="{FF2B5EF4-FFF2-40B4-BE49-F238E27FC236}">
                <a16:creationId xmlns:a16="http://schemas.microsoft.com/office/drawing/2014/main" id="{50A321E4-36EB-4425-B78B-014BCA043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748" y="5208470"/>
            <a:ext cx="1175860" cy="1349477"/>
          </a:xfrm>
          <a:prstGeom prst="rect">
            <a:avLst/>
          </a:prstGeom>
        </p:spPr>
      </p:pic>
      <p:sp>
        <p:nvSpPr>
          <p:cNvPr id="9" name="CuadroTexto 14">
            <a:extLst>
              <a:ext uri="{FF2B5EF4-FFF2-40B4-BE49-F238E27FC236}">
                <a16:creationId xmlns:a16="http://schemas.microsoft.com/office/drawing/2014/main" id="{7E36B81C-E926-4291-BE32-54CE6876DFA7}"/>
              </a:ext>
            </a:extLst>
          </p:cNvPr>
          <p:cNvSpPr txBox="1"/>
          <p:nvPr/>
        </p:nvSpPr>
        <p:spPr>
          <a:xfrm>
            <a:off x="10232521" y="6543931"/>
            <a:ext cx="227280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Calibri"/>
              </a:rPr>
              <a:t>Helen Ponce - 12143114</a:t>
            </a:r>
            <a:endParaRPr lang="es-ES" sz="1400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B2630968-F17C-4C87-BE4A-CA432001D1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4786411"/>
              </p:ext>
            </p:extLst>
          </p:nvPr>
        </p:nvGraphicFramePr>
        <p:xfrm>
          <a:off x="263168" y="1139253"/>
          <a:ext cx="4531416" cy="5268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88107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41113B-66F9-4EF7-8187-F7BE21E85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HN" sz="32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MATRIZ DE REPORTE DE RIESGOS</a:t>
            </a:r>
            <a:endParaRPr lang="en-US" sz="3200" b="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Imagen 3">
            <a:extLst>
              <a:ext uri="{FF2B5EF4-FFF2-40B4-BE49-F238E27FC236}">
                <a16:creationId xmlns:a16="http://schemas.microsoft.com/office/drawing/2014/main" id="{B62CEE08-B822-4ECD-9BB8-1617DF427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3308" y="1675227"/>
            <a:ext cx="10625383" cy="4394199"/>
          </a:xfrm>
          <a:prstGeom prst="rect">
            <a:avLst/>
          </a:prstGeom>
          <a:noFill/>
        </p:spPr>
      </p:pic>
      <p:pic>
        <p:nvPicPr>
          <p:cNvPr id="5" name="Imagen 8" descr="La cara de una persona&#10;&#10;Descripción generada automáticamente">
            <a:extLst>
              <a:ext uri="{FF2B5EF4-FFF2-40B4-BE49-F238E27FC236}">
                <a16:creationId xmlns:a16="http://schemas.microsoft.com/office/drawing/2014/main" id="{5A6C99F5-AA09-4BE0-AFFF-01A83D143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597" y="5208660"/>
            <a:ext cx="1175860" cy="1349477"/>
          </a:xfrm>
          <a:prstGeom prst="rect">
            <a:avLst/>
          </a:prstGeom>
        </p:spPr>
      </p:pic>
      <p:sp>
        <p:nvSpPr>
          <p:cNvPr id="6" name="CuadroTexto 14">
            <a:extLst>
              <a:ext uri="{FF2B5EF4-FFF2-40B4-BE49-F238E27FC236}">
                <a16:creationId xmlns:a16="http://schemas.microsoft.com/office/drawing/2014/main" id="{252702DB-24BC-4CB1-A4A1-509F1077B1A1}"/>
              </a:ext>
            </a:extLst>
          </p:cNvPr>
          <p:cNvSpPr txBox="1"/>
          <p:nvPr/>
        </p:nvSpPr>
        <p:spPr>
          <a:xfrm>
            <a:off x="10286952" y="6550223"/>
            <a:ext cx="227280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 b="1" dirty="0">
                <a:latin typeface="Calibri"/>
              </a:rPr>
              <a:t>Helen Ponce - 12143114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691669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6" descr="Diagrama&#10;&#10;Descripción generada automáticamente">
            <a:extLst>
              <a:ext uri="{FF2B5EF4-FFF2-40B4-BE49-F238E27FC236}">
                <a16:creationId xmlns:a16="http://schemas.microsoft.com/office/drawing/2014/main" id="{A2192513-D0A9-48D6-8865-1BABEE30D3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52" r="31168" b="3646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D9C1CB-083C-4904-8BBB-9FC87F3D3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815" y="1299309"/>
            <a:ext cx="4669067" cy="1124712"/>
          </a:xfrm>
        </p:spPr>
        <p:txBody>
          <a:bodyPr vert="horz" lIns="91440" tIns="45720" rIns="91440" bIns="45720" rtlCol="0" anchor="b">
            <a:noAutofit/>
          </a:bodyPr>
          <a:lstStyle/>
          <a:p>
            <a:br>
              <a:rPr lang="es-HN" sz="1800" b="1" kern="0" dirty="0">
                <a:effectLst/>
                <a:latin typeface="Arial" panose="020B060402020202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</a:br>
            <a:r>
              <a:rPr lang="es-H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MATRIZ DE IDENTIFICACION DE RIESGOS EN LOS PROCESOS</a:t>
            </a:r>
            <a:b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br>
              <a:rPr lang="en-US" sz="3200" dirty="0">
                <a:latin typeface="+mj-lt"/>
                <a:cs typeface="+mj-cs"/>
              </a:rPr>
            </a:br>
            <a:endParaRPr lang="en-US" sz="3200" dirty="0">
              <a:latin typeface="+mj-lt"/>
              <a:cs typeface="+mj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6B9CB3E-42B6-44DC-9181-7CED8515E88B}"/>
              </a:ext>
            </a:extLst>
          </p:cNvPr>
          <p:cNvSpPr txBox="1"/>
          <p:nvPr/>
        </p:nvSpPr>
        <p:spPr>
          <a:xfrm>
            <a:off x="349502" y="2554380"/>
            <a:ext cx="6815796" cy="426973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s-H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Esta herramienta muestra de forma detallada los riesgos identificados en cada uno de los procesos, permite la evaluación del Riesgo Inherente mediante la conjugación de las variables Impacto/Probabilidad y del Riesgo Residual por medio de la ejecución o aplicación de controles.</a:t>
            </a:r>
          </a:p>
          <a:p>
            <a:pPr marL="342900" lvl="0" indent="-34290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s-H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Contiene un indicador que muestra el Nivel de Riesgo General del Proceso</a:t>
            </a:r>
          </a:p>
          <a:p>
            <a:pPr marL="342900" lvl="0" indent="-34290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s-H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Esta Calificación permite priorizar la revisión de los procesos cuando obtienen una calificación crítica de riesgo.</a:t>
            </a:r>
          </a:p>
        </p:txBody>
      </p:sp>
      <p:pic>
        <p:nvPicPr>
          <p:cNvPr id="9" name="Imagen 8" descr="La cara de una persona&#10;&#10;Descripción generada automáticamente">
            <a:extLst>
              <a:ext uri="{FF2B5EF4-FFF2-40B4-BE49-F238E27FC236}">
                <a16:creationId xmlns:a16="http://schemas.microsoft.com/office/drawing/2014/main" id="{48C21B37-828B-4851-8560-B1816C0E2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748" y="5208660"/>
            <a:ext cx="1175860" cy="1349477"/>
          </a:xfrm>
          <a:prstGeom prst="rect">
            <a:avLst/>
          </a:prstGeom>
        </p:spPr>
      </p:pic>
      <p:sp>
        <p:nvSpPr>
          <p:cNvPr id="10" name="CuadroTexto 14">
            <a:extLst>
              <a:ext uri="{FF2B5EF4-FFF2-40B4-BE49-F238E27FC236}">
                <a16:creationId xmlns:a16="http://schemas.microsoft.com/office/drawing/2014/main" id="{4B14EF68-7553-40D0-B375-A0A43825C393}"/>
              </a:ext>
            </a:extLst>
          </p:cNvPr>
          <p:cNvSpPr txBox="1"/>
          <p:nvPr/>
        </p:nvSpPr>
        <p:spPr>
          <a:xfrm>
            <a:off x="10106103" y="6550223"/>
            <a:ext cx="227280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 b="1" dirty="0">
                <a:latin typeface="Calibri"/>
              </a:rPr>
              <a:t>Helen Ponce - 12143114</a:t>
            </a:r>
            <a:endParaRPr lang="es-ES" sz="1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BB82DC1-2343-42C6-BE53-A71BF74C1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151" y="21245"/>
            <a:ext cx="5755940" cy="262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9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64D464-898B-4908-88FD-33A83D6ED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BE0C69-05AA-9E43-B98B-54DB0036D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962" y="365126"/>
            <a:ext cx="8011024" cy="64452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HN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ETAPAS DEL PROCESO DE GESTIÓN DE RIESGOS</a:t>
            </a:r>
            <a:b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2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0BC1D9E-4401-4EC0-88FD-ED103CB57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0670" y="2"/>
            <a:ext cx="1191330" cy="1511301"/>
          </a:xfrm>
          <a:custGeom>
            <a:avLst/>
            <a:gdLst>
              <a:gd name="connsiteX0" fmla="*/ 697617 w 1191330"/>
              <a:gd name="connsiteY0" fmla="*/ 0 h 1511301"/>
              <a:gd name="connsiteX1" fmla="*/ 1191330 w 1191330"/>
              <a:gd name="connsiteY1" fmla="*/ 0 h 1511301"/>
              <a:gd name="connsiteX2" fmla="*/ 1191330 w 1191330"/>
              <a:gd name="connsiteY2" fmla="*/ 1511301 h 1511301"/>
              <a:gd name="connsiteX3" fmla="*/ 0 w 1191330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330" h="1511301">
                <a:moveTo>
                  <a:pt x="697617" y="0"/>
                </a:moveTo>
                <a:lnTo>
                  <a:pt x="1191330" y="0"/>
                </a:lnTo>
                <a:lnTo>
                  <a:pt x="1191330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B0AAF7C9-094E-400C-A428-F6C2262F6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0753320" cy="5167312"/>
          </a:xfrm>
          <a:custGeom>
            <a:avLst/>
            <a:gdLst>
              <a:gd name="connsiteX0" fmla="*/ 0 w 10753320"/>
              <a:gd name="connsiteY0" fmla="*/ 0 h 5167312"/>
              <a:gd name="connsiteX1" fmla="*/ 9680943 w 10753320"/>
              <a:gd name="connsiteY1" fmla="*/ 0 h 5167312"/>
              <a:gd name="connsiteX2" fmla="*/ 9680223 w 10753320"/>
              <a:gd name="connsiteY2" fmla="*/ 952 h 5167312"/>
              <a:gd name="connsiteX3" fmla="*/ 10753320 w 10753320"/>
              <a:gd name="connsiteY3" fmla="*/ 952 h 5167312"/>
              <a:gd name="connsiteX4" fmla="*/ 8359441 w 10753320"/>
              <a:gd name="connsiteY4" fmla="*/ 5167312 h 5167312"/>
              <a:gd name="connsiteX5" fmla="*/ 4821866 w 10753320"/>
              <a:gd name="connsiteY5" fmla="*/ 5167312 h 5167312"/>
              <a:gd name="connsiteX6" fmla="*/ 4821866 w 10753320"/>
              <a:gd name="connsiteY6" fmla="*/ 5166360 h 5167312"/>
              <a:gd name="connsiteX7" fmla="*/ 0 w 10753320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320" h="5167312">
                <a:moveTo>
                  <a:pt x="0" y="0"/>
                </a:moveTo>
                <a:lnTo>
                  <a:pt x="9680943" y="0"/>
                </a:lnTo>
                <a:lnTo>
                  <a:pt x="9680223" y="952"/>
                </a:lnTo>
                <a:lnTo>
                  <a:pt x="10753320" y="952"/>
                </a:lnTo>
                <a:lnTo>
                  <a:pt x="8359441" y="5167312"/>
                </a:lnTo>
                <a:lnTo>
                  <a:pt x="4821866" y="5167312"/>
                </a:lnTo>
                <a:lnTo>
                  <a:pt x="4821866" y="5166360"/>
                </a:lnTo>
                <a:lnTo>
                  <a:pt x="0" y="51663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804EF6-FF02-3142-894E-07D3477E5DB1}"/>
              </a:ext>
            </a:extLst>
          </p:cNvPr>
          <p:cNvSpPr txBox="1"/>
          <p:nvPr/>
        </p:nvSpPr>
        <p:spPr>
          <a:xfrm>
            <a:off x="838201" y="1686517"/>
            <a:ext cx="7315200" cy="4121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H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 proceso de gestión de riesgos que una empresa desarrolle consta de cinco etapas:</a:t>
            </a:r>
            <a:endParaRPr lang="en-US" sz="2400" dirty="0">
              <a:effectLst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200B311-3585-4069-AAC6-CD443FA5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986" y="1690688"/>
            <a:ext cx="3668014" cy="5167312"/>
          </a:xfrm>
          <a:custGeom>
            <a:avLst/>
            <a:gdLst>
              <a:gd name="connsiteX0" fmla="*/ 2391664 w 3668014"/>
              <a:gd name="connsiteY0" fmla="*/ 0 h 5167312"/>
              <a:gd name="connsiteX1" fmla="*/ 3668014 w 3668014"/>
              <a:gd name="connsiteY1" fmla="*/ 0 h 5167312"/>
              <a:gd name="connsiteX2" fmla="*/ 3668014 w 3668014"/>
              <a:gd name="connsiteY2" fmla="*/ 5167312 h 5167312"/>
              <a:gd name="connsiteX3" fmla="*/ 0 w 3668014"/>
              <a:gd name="connsiteY3" fmla="*/ 5167312 h 5167312"/>
              <a:gd name="connsiteX4" fmla="*/ 2393879 w 3668014"/>
              <a:gd name="connsiteY4" fmla="*/ 952 h 5167312"/>
              <a:gd name="connsiteX5" fmla="*/ 2391664 w 366801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8014" h="5167312">
                <a:moveTo>
                  <a:pt x="2391664" y="0"/>
                </a:moveTo>
                <a:lnTo>
                  <a:pt x="3668014" y="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A5E9456F-70A3-483E-BA59-AB370E850E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7153909"/>
              </p:ext>
            </p:extLst>
          </p:nvPr>
        </p:nvGraphicFramePr>
        <p:xfrm>
          <a:off x="923868" y="1202855"/>
          <a:ext cx="7600118" cy="3297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210DA21C-1AF5-407C-99F6-B15AC78101DA}"/>
              </a:ext>
            </a:extLst>
          </p:cNvPr>
          <p:cNvSpPr txBox="1"/>
          <p:nvPr/>
        </p:nvSpPr>
        <p:spPr>
          <a:xfrm>
            <a:off x="923868" y="3398505"/>
            <a:ext cx="6094520" cy="2792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s-H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Etapa I: Identificación de Riesgos</a:t>
            </a:r>
            <a:b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s-H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Etapa II: Evaluación de Riesgos</a:t>
            </a:r>
            <a:b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s-H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Etapa III: Definir y Calificar los Controles</a:t>
            </a:r>
            <a:br>
              <a:rPr lang="es-H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s-H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Etapa IV: Plan de Acción</a:t>
            </a:r>
            <a:br>
              <a:rPr lang="es-H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s-H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Etapa V: Monitoreo de Riesgos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marR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</a:pPr>
            <a:endParaRPr lang="es-HN" sz="1800" b="1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0" name="CuadroTexto 12">
            <a:extLst>
              <a:ext uri="{FF2B5EF4-FFF2-40B4-BE49-F238E27FC236}">
                <a16:creationId xmlns:a16="http://schemas.microsoft.com/office/drawing/2014/main" id="{56E2831E-F999-4295-9BF3-3FFD3CE5CA5D}"/>
              </a:ext>
            </a:extLst>
          </p:cNvPr>
          <p:cNvSpPr txBox="1"/>
          <p:nvPr/>
        </p:nvSpPr>
        <p:spPr>
          <a:xfrm>
            <a:off x="10025398" y="6332970"/>
            <a:ext cx="262278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 dirty="0">
                <a:latin typeface="Calibri"/>
                <a:cs typeface="Segoe UI"/>
              </a:rPr>
              <a:t>​</a:t>
            </a:r>
          </a:p>
          <a:p>
            <a:r>
              <a:rPr lang="es-ES" sz="1400" b="1" dirty="0">
                <a:latin typeface="Calibri"/>
                <a:cs typeface="Segoe UI"/>
              </a:rPr>
              <a:t>Fernando Quiroz - 12143055</a:t>
            </a:r>
          </a:p>
        </p:txBody>
      </p:sp>
      <p:pic>
        <p:nvPicPr>
          <p:cNvPr id="12" name="Imagen 14" descr="Foto montaje de la cara de un hombre con traje y corbata&#10;&#10;Descripción generada automáticamente">
            <a:extLst>
              <a:ext uri="{FF2B5EF4-FFF2-40B4-BE49-F238E27FC236}">
                <a16:creationId xmlns:a16="http://schemas.microsoft.com/office/drawing/2014/main" id="{AE3F7BB0-EBB9-4CC5-B354-0DEBFB59CB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8736" y="5167312"/>
            <a:ext cx="1278452" cy="127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5749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CCDD320-F060-4CF7-AE20-8592F7C95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B49AD00-D954-4DA1-88A1-FFCD8F59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5544" y="685798"/>
            <a:ext cx="4613397" cy="548639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414178-8525-4CC3-8399-4DB03425C3F3}"/>
              </a:ext>
            </a:extLst>
          </p:cNvPr>
          <p:cNvSpPr txBox="1"/>
          <p:nvPr/>
        </p:nvSpPr>
        <p:spPr>
          <a:xfrm>
            <a:off x="1117605" y="979715"/>
            <a:ext cx="3849274" cy="8814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b="1" kern="1200" dirty="0">
                <a:solidFill>
                  <a:schemeClr val="bg1">
                    <a:alpha val="50000"/>
                  </a:schemeClr>
                </a:solidFill>
                <a:effectLst/>
                <a:latin typeface="+mj-lt"/>
                <a:ea typeface="+mj-ea"/>
                <a:cs typeface="+mj-cs"/>
              </a:rPr>
              <a:t>ENFOQUE DE LA SUPERVISIÓN DE RIESGOS DE LA COMISIÓN NACIONAL DE BANCOS Y SEGUROS</a:t>
            </a:r>
            <a:endParaRPr lang="en-US" kern="1200" dirty="0">
              <a:solidFill>
                <a:schemeClr val="bg1">
                  <a:alpha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4C1D8A-141A-4B6C-A02E-E33C5A1C756B}"/>
              </a:ext>
            </a:extLst>
          </p:cNvPr>
          <p:cNvSpPr txBox="1"/>
          <p:nvPr/>
        </p:nvSpPr>
        <p:spPr>
          <a:xfrm>
            <a:off x="1217924" y="2546961"/>
            <a:ext cx="3648635" cy="35647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effectLst/>
              </a:rPr>
              <a:t>La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Supervisión</a:t>
            </a:r>
            <a:r>
              <a:rPr lang="en-US" sz="2000" dirty="0">
                <a:solidFill>
                  <a:schemeClr val="bg1"/>
                </a:solidFill>
                <a:effectLst/>
              </a:rPr>
              <a:t> de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Riesgos</a:t>
            </a:r>
            <a:r>
              <a:rPr lang="en-US" sz="2000" dirty="0">
                <a:solidFill>
                  <a:schemeClr val="bg1"/>
                </a:solidFill>
                <a:effectLst/>
              </a:rPr>
              <a:t> es de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naturaleza</a:t>
            </a:r>
            <a:r>
              <a:rPr lang="en-US" sz="2000" dirty="0">
                <a:solidFill>
                  <a:schemeClr val="bg1"/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dinámica</a:t>
            </a:r>
            <a:r>
              <a:rPr lang="en-US" sz="2000" dirty="0">
                <a:solidFill>
                  <a:schemeClr val="bg1"/>
                </a:solidFill>
                <a:effectLst/>
              </a:rPr>
              <a:t>, con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énfasis</a:t>
            </a:r>
            <a:r>
              <a:rPr lang="en-US" sz="2000" dirty="0">
                <a:solidFill>
                  <a:schemeClr val="bg1"/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en</a:t>
            </a:r>
            <a:r>
              <a:rPr lang="en-US" sz="2000" dirty="0">
                <a:solidFill>
                  <a:schemeClr val="bg1"/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comprender</a:t>
            </a:r>
            <a:r>
              <a:rPr lang="en-US" sz="2000" dirty="0">
                <a:solidFill>
                  <a:schemeClr val="bg1"/>
                </a:solidFill>
                <a:effectLst/>
              </a:rPr>
              <a:t> y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anticipar</a:t>
            </a:r>
            <a:r>
              <a:rPr lang="en-US" sz="2000" dirty="0">
                <a:solidFill>
                  <a:schemeClr val="bg1"/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los</a:t>
            </a:r>
            <a:r>
              <a:rPr lang="en-US" sz="2000" dirty="0">
                <a:solidFill>
                  <a:schemeClr val="bg1"/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riesgos</a:t>
            </a:r>
            <a:r>
              <a:rPr lang="en-US" sz="2000" dirty="0">
                <a:solidFill>
                  <a:schemeClr val="bg1"/>
                </a:solidFill>
                <a:effectLst/>
              </a:rPr>
              <a:t> que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enfrentan</a:t>
            </a:r>
            <a:r>
              <a:rPr lang="en-US" sz="2000" dirty="0">
                <a:solidFill>
                  <a:schemeClr val="bg1"/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los</a:t>
            </a:r>
            <a:r>
              <a:rPr lang="en-US" sz="2000" dirty="0">
                <a:solidFill>
                  <a:schemeClr val="bg1"/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sectores</a:t>
            </a:r>
            <a:r>
              <a:rPr lang="en-US" sz="2000" dirty="0">
                <a:solidFill>
                  <a:schemeClr val="bg1"/>
                </a:solidFill>
                <a:effectLst/>
              </a:rPr>
              <a:t> e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instituciones</a:t>
            </a:r>
            <a:r>
              <a:rPr lang="en-US" sz="2000" dirty="0">
                <a:solidFill>
                  <a:schemeClr val="bg1"/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supervisadas</a:t>
            </a:r>
            <a:r>
              <a:rPr lang="en-US" sz="2000" dirty="0">
                <a:solidFill>
                  <a:schemeClr val="bg1"/>
                </a:solidFill>
                <a:effectLst/>
              </a:rPr>
              <a:t> para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procurar</a:t>
            </a:r>
            <a:r>
              <a:rPr lang="en-US" sz="2000" dirty="0">
                <a:solidFill>
                  <a:schemeClr val="bg1"/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el</a:t>
            </a:r>
            <a:r>
              <a:rPr lang="en-US" sz="2000" dirty="0">
                <a:solidFill>
                  <a:schemeClr val="bg1"/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cumplimiento</a:t>
            </a:r>
            <a:r>
              <a:rPr lang="en-US" sz="2000" dirty="0">
                <a:solidFill>
                  <a:schemeClr val="bg1"/>
                </a:solidFill>
                <a:effectLst/>
              </a:rPr>
              <a:t> de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los</a:t>
            </a:r>
            <a:r>
              <a:rPr lang="en-US" sz="2000" dirty="0">
                <a:solidFill>
                  <a:schemeClr val="bg1"/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objetivos</a:t>
            </a:r>
            <a:r>
              <a:rPr lang="en-US" sz="2000" dirty="0">
                <a:solidFill>
                  <a:schemeClr val="bg1"/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supervisores</a:t>
            </a:r>
            <a:r>
              <a:rPr lang="en-US" sz="2000" dirty="0">
                <a:solidFill>
                  <a:schemeClr val="bg1"/>
                </a:solidFill>
                <a:effectLst/>
              </a:rPr>
              <a:t> de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estabilidad</a:t>
            </a:r>
            <a:r>
              <a:rPr lang="en-US" sz="2000" dirty="0">
                <a:solidFill>
                  <a:schemeClr val="bg1"/>
                </a:solidFill>
                <a:effectLst/>
              </a:rPr>
              <a:t> y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solvencia</a:t>
            </a:r>
            <a:r>
              <a:rPr lang="en-US" sz="2000" dirty="0">
                <a:solidFill>
                  <a:schemeClr val="bg1"/>
                </a:solidFill>
                <a:effectLst/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050" name="Picture 2" descr="Comisión Nacional de Bancos y Seguros">
            <a:extLst>
              <a:ext uri="{FF2B5EF4-FFF2-40B4-BE49-F238E27FC236}">
                <a16:creationId xmlns:a16="http://schemas.microsoft.com/office/drawing/2014/main" id="{37BD3747-BF11-47C4-A9AA-AE1DD5A83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5999" y="2227880"/>
            <a:ext cx="5428121" cy="2293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11" descr="Una persona sonriendo&#10;&#10;Descripción generada automáticamente">
            <a:extLst>
              <a:ext uri="{FF2B5EF4-FFF2-40B4-BE49-F238E27FC236}">
                <a16:creationId xmlns:a16="http://schemas.microsoft.com/office/drawing/2014/main" id="{F2A9D90C-FDF6-4AB4-8DF3-5972284F4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046" y="5265329"/>
            <a:ext cx="1057485" cy="1270560"/>
          </a:xfrm>
          <a:prstGeom prst="rect">
            <a:avLst/>
          </a:prstGeom>
        </p:spPr>
      </p:pic>
      <p:sp>
        <p:nvSpPr>
          <p:cNvPr id="10" name="CuadroTexto 17">
            <a:extLst>
              <a:ext uri="{FF2B5EF4-FFF2-40B4-BE49-F238E27FC236}">
                <a16:creationId xmlns:a16="http://schemas.microsoft.com/office/drawing/2014/main" id="{23FD2130-54CD-44E4-B7C5-EC8DCAEAFBBF}"/>
              </a:ext>
            </a:extLst>
          </p:cNvPr>
          <p:cNvSpPr txBox="1"/>
          <p:nvPr/>
        </p:nvSpPr>
        <p:spPr>
          <a:xfrm>
            <a:off x="10223760" y="6334780"/>
            <a:ext cx="227280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 dirty="0">
                <a:latin typeface="Calibri"/>
                <a:cs typeface="Segoe UI"/>
              </a:rPr>
              <a:t>​</a:t>
            </a:r>
          </a:p>
          <a:p>
            <a:r>
              <a:rPr lang="es-ES" sz="1400" b="1" dirty="0">
                <a:solidFill>
                  <a:schemeClr val="bg1"/>
                </a:solidFill>
                <a:latin typeface="Calibri"/>
                <a:cs typeface="Segoe UI"/>
              </a:rPr>
              <a:t> José Suarez-12143112</a:t>
            </a:r>
          </a:p>
        </p:txBody>
      </p:sp>
    </p:spTree>
    <p:extLst>
      <p:ext uri="{BB962C8B-B14F-4D97-AF65-F5344CB8AC3E}">
        <p14:creationId xmlns:p14="http://schemas.microsoft.com/office/powerpoint/2010/main" val="10585712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405C78F-9B48-4B89-84D5-12F7CD404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415187-98D5-440E-BD4A-1B2A0D39EA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3094" y="1801407"/>
            <a:ext cx="3349812" cy="325518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60DE26-7C53-4C71-99B8-D8491A552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796" y="2269124"/>
            <a:ext cx="2528408" cy="23197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b="1" kern="1200" dirty="0">
                <a:solidFill>
                  <a:schemeClr val="bg1">
                    <a:alpha val="60000"/>
                  </a:schemeClr>
                </a:solidFill>
                <a:effectLst/>
                <a:latin typeface="+mj-lt"/>
                <a:ea typeface="+mj-ea"/>
                <a:cs typeface="+mj-cs"/>
              </a:rPr>
              <a:t>ENFOQUE DE LA SUPERVISIÓN DE RIESGOS DE LA COMISIÓN NACIONAL DE BANCOS Y SEGUROS</a:t>
            </a:r>
            <a:br>
              <a:rPr lang="en-US" sz="2200" b="1" kern="1200" dirty="0">
                <a:solidFill>
                  <a:schemeClr val="bg1">
                    <a:alpha val="60000"/>
                  </a:schemeClr>
                </a:solidFill>
                <a:effectLst/>
                <a:latin typeface="+mj-lt"/>
                <a:ea typeface="+mj-ea"/>
                <a:cs typeface="+mj-cs"/>
              </a:rPr>
            </a:br>
            <a:endParaRPr lang="en-US" sz="2200" kern="1200" dirty="0">
              <a:solidFill>
                <a:schemeClr val="bg1">
                  <a:alpha val="6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BD8509-3564-43D5-97BF-AE4047454EB4}"/>
              </a:ext>
            </a:extLst>
          </p:cNvPr>
          <p:cNvSpPr txBox="1"/>
          <p:nvPr/>
        </p:nvSpPr>
        <p:spPr>
          <a:xfrm>
            <a:off x="5456807" y="839223"/>
            <a:ext cx="6128551" cy="51795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R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dirty="0" err="1">
                <a:solidFill>
                  <a:schemeClr val="bg1"/>
                </a:solidFill>
                <a:effectLst/>
              </a:rPr>
              <a:t>Protección</a:t>
            </a:r>
            <a:r>
              <a:rPr lang="en-US" dirty="0">
                <a:solidFill>
                  <a:schemeClr val="bg1"/>
                </a:solidFill>
                <a:effectLst/>
              </a:rPr>
              <a:t> al </a:t>
            </a:r>
            <a:r>
              <a:rPr lang="en-US" dirty="0" err="1">
                <a:solidFill>
                  <a:schemeClr val="bg1"/>
                </a:solidFill>
                <a:effectLst/>
              </a:rPr>
              <a:t>Interés</a:t>
            </a:r>
            <a:r>
              <a:rPr lang="en-US" dirty="0">
                <a:solidFill>
                  <a:schemeClr val="bg1"/>
                </a:solidFill>
                <a:effectLst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</a:rPr>
              <a:t>Público</a:t>
            </a:r>
            <a:r>
              <a:rPr lang="en-US" dirty="0">
                <a:solidFill>
                  <a:schemeClr val="bg1"/>
                </a:solidFill>
                <a:effectLst/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R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dirty="0" err="1">
                <a:solidFill>
                  <a:schemeClr val="bg1"/>
                </a:solidFill>
                <a:effectLst/>
              </a:rPr>
              <a:t>Supervisión</a:t>
            </a:r>
            <a:r>
              <a:rPr lang="en-US" dirty="0">
                <a:solidFill>
                  <a:schemeClr val="bg1"/>
                </a:solidFill>
                <a:effectLst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</a:rPr>
              <a:t>Consolidada</a:t>
            </a:r>
            <a:r>
              <a:rPr lang="en-US" dirty="0">
                <a:solidFill>
                  <a:schemeClr val="bg1"/>
                </a:solidFill>
                <a:effectLst/>
              </a:rPr>
              <a:t> </a:t>
            </a:r>
          </a:p>
          <a:p>
            <a:pPr marR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dirty="0">
                <a:solidFill>
                  <a:schemeClr val="bg1"/>
                </a:solidFill>
                <a:effectLst/>
              </a:rPr>
              <a:t>Supervisor </a:t>
            </a:r>
            <a:r>
              <a:rPr lang="en-US" dirty="0" err="1">
                <a:solidFill>
                  <a:schemeClr val="bg1"/>
                </a:solidFill>
                <a:effectLst/>
              </a:rPr>
              <a:t>Responsable</a:t>
            </a:r>
            <a:r>
              <a:rPr lang="en-US" dirty="0">
                <a:solidFill>
                  <a:schemeClr val="bg1"/>
                </a:solidFill>
                <a:effectLst/>
              </a:rPr>
              <a:t> </a:t>
            </a:r>
          </a:p>
          <a:p>
            <a:pPr marR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dirty="0" err="1">
                <a:solidFill>
                  <a:schemeClr val="bg1"/>
                </a:solidFill>
                <a:effectLst/>
              </a:rPr>
              <a:t>Supervisión</a:t>
            </a:r>
            <a:r>
              <a:rPr lang="en-US" dirty="0">
                <a:solidFill>
                  <a:schemeClr val="bg1"/>
                </a:solidFill>
                <a:effectLst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</a:rPr>
              <a:t>Guiada</a:t>
            </a:r>
            <a:r>
              <a:rPr lang="en-US" dirty="0">
                <a:solidFill>
                  <a:schemeClr val="bg1"/>
                </a:solidFill>
                <a:effectLst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</a:rPr>
              <a:t>por</a:t>
            </a:r>
            <a:r>
              <a:rPr lang="en-US" dirty="0">
                <a:solidFill>
                  <a:schemeClr val="bg1"/>
                </a:solidFill>
                <a:effectLst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</a:rPr>
              <a:t>Principios</a:t>
            </a:r>
            <a:r>
              <a:rPr lang="en-US" dirty="0">
                <a:solidFill>
                  <a:schemeClr val="bg1"/>
                </a:solidFill>
                <a:effectLst/>
              </a:rPr>
              <a:t>  </a:t>
            </a:r>
          </a:p>
          <a:p>
            <a:pPr marR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dirty="0" err="1">
                <a:solidFill>
                  <a:schemeClr val="bg1"/>
                </a:solidFill>
                <a:effectLst/>
              </a:rPr>
              <a:t>Intensidad</a:t>
            </a:r>
            <a:r>
              <a:rPr lang="en-US" dirty="0">
                <a:solidFill>
                  <a:schemeClr val="bg1"/>
                </a:solidFill>
                <a:effectLst/>
              </a:rPr>
              <a:t> de </a:t>
            </a:r>
            <a:r>
              <a:rPr lang="en-US" dirty="0" err="1">
                <a:solidFill>
                  <a:schemeClr val="bg1"/>
                </a:solidFill>
                <a:effectLst/>
              </a:rPr>
              <a:t>Supervisión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pic>
        <p:nvPicPr>
          <p:cNvPr id="6" name="Imagen 11" descr="Una persona sonriendo&#10;&#10;Descripción generada automáticamente">
            <a:extLst>
              <a:ext uri="{FF2B5EF4-FFF2-40B4-BE49-F238E27FC236}">
                <a16:creationId xmlns:a16="http://schemas.microsoft.com/office/drawing/2014/main" id="{60408716-C5AF-47FE-8539-F6934C21E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6" y="5275307"/>
            <a:ext cx="1057485" cy="1270560"/>
          </a:xfrm>
          <a:prstGeom prst="rect">
            <a:avLst/>
          </a:prstGeom>
        </p:spPr>
      </p:pic>
      <p:sp>
        <p:nvSpPr>
          <p:cNvPr id="7" name="CuadroTexto 17">
            <a:extLst>
              <a:ext uri="{FF2B5EF4-FFF2-40B4-BE49-F238E27FC236}">
                <a16:creationId xmlns:a16="http://schemas.microsoft.com/office/drawing/2014/main" id="{F66B593E-C954-42D3-B5AF-9CB47F700456}"/>
              </a:ext>
            </a:extLst>
          </p:cNvPr>
          <p:cNvSpPr txBox="1"/>
          <p:nvPr/>
        </p:nvSpPr>
        <p:spPr>
          <a:xfrm>
            <a:off x="0" y="6344758"/>
            <a:ext cx="227280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 dirty="0">
                <a:latin typeface="Calibri"/>
                <a:cs typeface="Segoe UI"/>
              </a:rPr>
              <a:t>​</a:t>
            </a:r>
          </a:p>
          <a:p>
            <a:r>
              <a:rPr lang="es-ES" sz="1400" b="1" dirty="0">
                <a:solidFill>
                  <a:schemeClr val="bg1"/>
                </a:solidFill>
                <a:latin typeface="Calibri"/>
                <a:cs typeface="Segoe UI"/>
              </a:rPr>
              <a:t> José Suarez-12143112</a:t>
            </a:r>
          </a:p>
        </p:txBody>
      </p:sp>
    </p:spTree>
    <p:extLst>
      <p:ext uri="{BB962C8B-B14F-4D97-AF65-F5344CB8AC3E}">
        <p14:creationId xmlns:p14="http://schemas.microsoft.com/office/powerpoint/2010/main" val="141802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FEF463D-EE6B-46FF-B7C7-74B09A96C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1A27B3A-460C-4100-99B5-817F25979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089" y="1498602"/>
            <a:ext cx="4403345" cy="3940174"/>
            <a:chOff x="827089" y="1498602"/>
            <a:chExt cx="4403345" cy="3940174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5450488-7F33-43E4-B4DA-CAB50A1CC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>
                    <a:alpha val="14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E5154B2-BEF9-4C08-B6B1-9DED9F17C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bg1">
                <a:alpha val="86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>
                    <a:alpha val="14000"/>
                  </a:schemeClr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C9B8560-CA34-4CDD-97E2-6E55F75E3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127" y="2023558"/>
            <a:ext cx="3521265" cy="24912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PRINCIPALES PRINCIPIOS DE LA SUPERVISIÓN</a:t>
            </a:r>
            <a:endParaRPr lang="en-US" sz="4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0B5ED20-499B-41E7-95BE-8BBD31314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5A51D22-76EA-4C70-B5C9-ED3946924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A7F323-360A-401E-8FB8-90B425347568}"/>
              </a:ext>
            </a:extLst>
          </p:cNvPr>
          <p:cNvSpPr txBox="1"/>
          <p:nvPr/>
        </p:nvSpPr>
        <p:spPr>
          <a:xfrm>
            <a:off x="5671471" y="1738069"/>
            <a:ext cx="5276850" cy="2194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sz="1600" dirty="0" err="1">
                <a:solidFill>
                  <a:schemeClr val="tx1">
                    <a:alpha val="80000"/>
                  </a:schemeClr>
                </a:solidFill>
                <a:effectLst/>
              </a:rPr>
              <a:t>Enfoque</a:t>
            </a:r>
            <a:r>
              <a:rPr lang="en-US" sz="1600" dirty="0">
                <a:solidFill>
                  <a:schemeClr val="tx1">
                    <a:alpha val="80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alpha val="80000"/>
                  </a:schemeClr>
                </a:solidFill>
                <a:effectLst/>
              </a:rPr>
              <a:t>en</a:t>
            </a:r>
            <a:r>
              <a:rPr lang="en-US" sz="1600" dirty="0">
                <a:solidFill>
                  <a:schemeClr val="tx1">
                    <a:alpha val="80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alpha val="80000"/>
                  </a:schemeClr>
                </a:solidFill>
                <a:effectLst/>
              </a:rPr>
              <a:t>Riesgos</a:t>
            </a:r>
            <a:r>
              <a:rPr lang="en-US" sz="1600" dirty="0">
                <a:solidFill>
                  <a:schemeClr val="tx1">
                    <a:alpha val="80000"/>
                  </a:schemeClr>
                </a:solidFill>
                <a:effectLst/>
              </a:rPr>
              <a:t> </a:t>
            </a:r>
          </a:p>
          <a:p>
            <a:pPr marR="0" lv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sz="1600" dirty="0" err="1">
                <a:solidFill>
                  <a:schemeClr val="tx1">
                    <a:alpha val="80000"/>
                  </a:schemeClr>
                </a:solidFill>
                <a:effectLst/>
              </a:rPr>
              <a:t>Supervisión</a:t>
            </a:r>
            <a:r>
              <a:rPr lang="en-US" sz="1600" dirty="0">
                <a:solidFill>
                  <a:schemeClr val="tx1">
                    <a:alpha val="80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alpha val="80000"/>
                  </a:schemeClr>
                </a:solidFill>
                <a:effectLst/>
              </a:rPr>
              <a:t>Prospectiva</a:t>
            </a:r>
            <a:r>
              <a:rPr lang="en-US" sz="1600" dirty="0">
                <a:solidFill>
                  <a:schemeClr val="tx1">
                    <a:alpha val="80000"/>
                  </a:schemeClr>
                </a:solidFill>
                <a:effectLst/>
              </a:rPr>
              <a:t> </a:t>
            </a:r>
          </a:p>
          <a:p>
            <a:pPr marR="0" lv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sz="1600" dirty="0" err="1">
                <a:solidFill>
                  <a:schemeClr val="tx1">
                    <a:alpha val="80000"/>
                  </a:schemeClr>
                </a:solidFill>
                <a:effectLst/>
              </a:rPr>
              <a:t>Juicio</a:t>
            </a:r>
            <a:r>
              <a:rPr lang="en-US" sz="1600" dirty="0">
                <a:solidFill>
                  <a:schemeClr val="tx1">
                    <a:alpha val="80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alpha val="80000"/>
                  </a:schemeClr>
                </a:solidFill>
                <a:effectLst/>
              </a:rPr>
              <a:t>Experto</a:t>
            </a:r>
            <a:r>
              <a:rPr lang="en-US" sz="1600" dirty="0">
                <a:solidFill>
                  <a:schemeClr val="tx1">
                    <a:alpha val="80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alpha val="80000"/>
                  </a:schemeClr>
                </a:solidFill>
                <a:effectLst/>
              </a:rPr>
              <a:t>Adecuadamente</a:t>
            </a:r>
            <a:r>
              <a:rPr lang="en-US" sz="1600" dirty="0">
                <a:solidFill>
                  <a:schemeClr val="tx1">
                    <a:alpha val="80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alpha val="80000"/>
                  </a:schemeClr>
                </a:solidFill>
                <a:effectLst/>
              </a:rPr>
              <a:t>Sustentado</a:t>
            </a:r>
            <a:r>
              <a:rPr lang="en-US" sz="1600" dirty="0">
                <a:solidFill>
                  <a:schemeClr val="tx1">
                    <a:alpha val="80000"/>
                  </a:schemeClr>
                </a:solidFill>
                <a:effectLst/>
              </a:rPr>
              <a:t>  </a:t>
            </a:r>
          </a:p>
          <a:p>
            <a:pPr marR="0" lv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sz="1600" dirty="0" err="1">
                <a:solidFill>
                  <a:schemeClr val="tx1">
                    <a:alpha val="80000"/>
                  </a:schemeClr>
                </a:solidFill>
                <a:effectLst/>
              </a:rPr>
              <a:t>Comprensión</a:t>
            </a:r>
            <a:r>
              <a:rPr lang="en-US" sz="1600" dirty="0">
                <a:solidFill>
                  <a:schemeClr val="tx1">
                    <a:alpha val="80000"/>
                  </a:schemeClr>
                </a:solidFill>
                <a:effectLst/>
              </a:rPr>
              <a:t> de </a:t>
            </a:r>
            <a:r>
              <a:rPr lang="en-US" sz="1600" dirty="0" err="1">
                <a:solidFill>
                  <a:schemeClr val="tx1">
                    <a:alpha val="80000"/>
                  </a:schemeClr>
                </a:solidFill>
                <a:effectLst/>
              </a:rPr>
              <a:t>los</a:t>
            </a:r>
            <a:r>
              <a:rPr lang="en-US" sz="1600" dirty="0">
                <a:solidFill>
                  <a:schemeClr val="tx1">
                    <a:alpha val="80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alpha val="80000"/>
                  </a:schemeClr>
                </a:solidFill>
                <a:effectLst/>
              </a:rPr>
              <a:t>Impulsores</a:t>
            </a:r>
            <a:r>
              <a:rPr lang="en-US" sz="1600" dirty="0">
                <a:solidFill>
                  <a:schemeClr val="tx1">
                    <a:alpha val="80000"/>
                  </a:schemeClr>
                </a:solidFill>
                <a:effectLst/>
              </a:rPr>
              <a:t> de </a:t>
            </a:r>
            <a:r>
              <a:rPr lang="en-US" sz="1600" dirty="0" err="1">
                <a:solidFill>
                  <a:schemeClr val="tx1">
                    <a:alpha val="80000"/>
                  </a:schemeClr>
                </a:solidFill>
                <a:effectLst/>
              </a:rPr>
              <a:t>Riesgo</a:t>
            </a:r>
            <a:r>
              <a:rPr lang="en-US" sz="1600" dirty="0">
                <a:solidFill>
                  <a:schemeClr val="tx1">
                    <a:alpha val="80000"/>
                  </a:schemeClr>
                </a:solidFill>
                <a:effectLst/>
              </a:rPr>
              <a:t> </a:t>
            </a:r>
          </a:p>
        </p:txBody>
      </p:sp>
      <p:pic>
        <p:nvPicPr>
          <p:cNvPr id="10" name="Imagen 11" descr="Una persona sonriendo&#10;&#10;Descripción generada automáticamente">
            <a:extLst>
              <a:ext uri="{FF2B5EF4-FFF2-40B4-BE49-F238E27FC236}">
                <a16:creationId xmlns:a16="http://schemas.microsoft.com/office/drawing/2014/main" id="{04B50532-387C-4AC8-B0C7-19D13D3F2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9814" y="5275307"/>
            <a:ext cx="1057485" cy="1270560"/>
          </a:xfrm>
          <a:prstGeom prst="rect">
            <a:avLst/>
          </a:prstGeom>
        </p:spPr>
      </p:pic>
      <p:sp>
        <p:nvSpPr>
          <p:cNvPr id="14" name="CuadroTexto 17">
            <a:extLst>
              <a:ext uri="{FF2B5EF4-FFF2-40B4-BE49-F238E27FC236}">
                <a16:creationId xmlns:a16="http://schemas.microsoft.com/office/drawing/2014/main" id="{F5234560-B915-4652-8F6C-BE4F957FD65E}"/>
              </a:ext>
            </a:extLst>
          </p:cNvPr>
          <p:cNvSpPr txBox="1"/>
          <p:nvPr/>
        </p:nvSpPr>
        <p:spPr>
          <a:xfrm>
            <a:off x="10185528" y="6344758"/>
            <a:ext cx="227280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 dirty="0">
                <a:latin typeface="Calibri"/>
                <a:cs typeface="Segoe UI"/>
              </a:rPr>
              <a:t>​</a:t>
            </a:r>
          </a:p>
          <a:p>
            <a:r>
              <a:rPr lang="es-ES" sz="1400" b="1" dirty="0">
                <a:latin typeface="Calibri"/>
                <a:cs typeface="Segoe UI"/>
              </a:rPr>
              <a:t> José Suarez-12143112</a:t>
            </a:r>
          </a:p>
        </p:txBody>
      </p:sp>
    </p:spTree>
    <p:extLst>
      <p:ext uri="{BB962C8B-B14F-4D97-AF65-F5344CB8AC3E}">
        <p14:creationId xmlns:p14="http://schemas.microsoft.com/office/powerpoint/2010/main" val="3757836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32C648-9285-48F7-9A18-307081D01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578" y="41332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ACTIVIDAD SIGNIFICATIVA </a:t>
            </a: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71BB2E-7C84-46EE-A4BB-01592D861B59}"/>
              </a:ext>
            </a:extLst>
          </p:cNvPr>
          <p:cNvSpPr txBox="1"/>
          <p:nvPr/>
        </p:nvSpPr>
        <p:spPr>
          <a:xfrm>
            <a:off x="355113" y="1500296"/>
            <a:ext cx="9829870" cy="49429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dirty="0">
                <a:solidFill>
                  <a:srgbClr val="FFFFFF"/>
                </a:solidFill>
                <a:effectLst/>
              </a:rPr>
              <a:t>Las </a:t>
            </a:r>
            <a:r>
              <a:rPr lang="en-US" dirty="0" err="1">
                <a:solidFill>
                  <a:srgbClr val="FFFFFF"/>
                </a:solidFill>
                <a:effectLst/>
              </a:rPr>
              <a:t>Actividades</a:t>
            </a:r>
            <a:r>
              <a:rPr lang="en-US" dirty="0">
                <a:solidFill>
                  <a:srgbClr val="FFFFFF"/>
                </a:solidFill>
                <a:effectLst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</a:rPr>
              <a:t>Significativas</a:t>
            </a:r>
            <a:r>
              <a:rPr lang="en-US" dirty="0">
                <a:solidFill>
                  <a:srgbClr val="FFFFFF"/>
                </a:solidFill>
                <a:effectLst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</a:rPr>
              <a:t>pueden</a:t>
            </a:r>
            <a:r>
              <a:rPr lang="en-US" dirty="0">
                <a:solidFill>
                  <a:srgbClr val="FFFFFF"/>
                </a:solidFill>
                <a:effectLst/>
              </a:rPr>
              <a:t> ser: </a:t>
            </a:r>
          </a:p>
          <a:p>
            <a:pPr marL="342900" marR="0" lvl="0" indent="-22860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  <a:effectLst/>
              </a:rPr>
              <a:t>Líneas</a:t>
            </a:r>
            <a:r>
              <a:rPr lang="en-US" dirty="0">
                <a:solidFill>
                  <a:srgbClr val="FFFFFF"/>
                </a:solidFill>
                <a:effectLst/>
              </a:rPr>
              <a:t> de </a:t>
            </a:r>
            <a:r>
              <a:rPr lang="en-US" dirty="0" err="1">
                <a:solidFill>
                  <a:srgbClr val="FFFFFF"/>
                </a:solidFill>
                <a:effectLst/>
              </a:rPr>
              <a:t>negocio</a:t>
            </a:r>
            <a:r>
              <a:rPr lang="en-US" dirty="0">
                <a:solidFill>
                  <a:srgbClr val="FFFFFF"/>
                </a:solidFill>
                <a:effectLst/>
              </a:rPr>
              <a:t> o </a:t>
            </a:r>
            <a:r>
              <a:rPr lang="en-US" dirty="0" err="1">
                <a:solidFill>
                  <a:srgbClr val="FFFFFF"/>
                </a:solidFill>
                <a:effectLst/>
              </a:rPr>
              <a:t>productos</a:t>
            </a:r>
            <a:endParaRPr lang="en-US" dirty="0">
              <a:solidFill>
                <a:srgbClr val="FFFFFF"/>
              </a:solidFill>
              <a:effectLst/>
            </a:endParaRPr>
          </a:p>
          <a:p>
            <a:pPr marL="342900" marR="0" lvl="0" indent="-22860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  <a:effectLst/>
              </a:rPr>
              <a:t>Procesos</a:t>
            </a:r>
            <a:r>
              <a:rPr lang="en-US" dirty="0">
                <a:solidFill>
                  <a:srgbClr val="FFFFFF"/>
                </a:solidFill>
                <a:effectLst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</a:rPr>
              <a:t>institucionales</a:t>
            </a:r>
            <a:r>
              <a:rPr lang="en-US" dirty="0">
                <a:solidFill>
                  <a:srgbClr val="FFFFFF"/>
                </a:solidFill>
                <a:effectLst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</a:rPr>
              <a:t>transversales</a:t>
            </a:r>
            <a:r>
              <a:rPr lang="en-US" dirty="0">
                <a:solidFill>
                  <a:srgbClr val="FFFFFF"/>
                </a:solidFill>
                <a:effectLst/>
              </a:rPr>
              <a:t> p. </a:t>
            </a:r>
            <a:r>
              <a:rPr lang="en-US" dirty="0" err="1">
                <a:solidFill>
                  <a:srgbClr val="FFFFFF"/>
                </a:solidFill>
                <a:effectLst/>
              </a:rPr>
              <a:t>ej</a:t>
            </a:r>
            <a:r>
              <a:rPr lang="en-US" dirty="0">
                <a:solidFill>
                  <a:srgbClr val="FFFFFF"/>
                </a:solidFill>
                <a:effectLst/>
              </a:rPr>
              <a:t>. </a:t>
            </a:r>
            <a:r>
              <a:rPr lang="en-US" dirty="0" err="1">
                <a:solidFill>
                  <a:srgbClr val="FFFFFF"/>
                </a:solidFill>
                <a:effectLst/>
              </a:rPr>
              <a:t>gestión</a:t>
            </a:r>
            <a:r>
              <a:rPr lang="en-US" dirty="0">
                <a:solidFill>
                  <a:srgbClr val="FFFFFF"/>
                </a:solidFill>
                <a:effectLst/>
              </a:rPr>
              <a:t> de </a:t>
            </a:r>
            <a:r>
              <a:rPr lang="en-US" dirty="0" err="1">
                <a:solidFill>
                  <a:srgbClr val="FFFFFF"/>
                </a:solidFill>
                <a:effectLst/>
              </a:rPr>
              <a:t>activos</a:t>
            </a:r>
            <a:r>
              <a:rPr lang="en-US" dirty="0">
                <a:solidFill>
                  <a:srgbClr val="FFFFFF"/>
                </a:solidFill>
                <a:effectLst/>
              </a:rPr>
              <a:t> y </a:t>
            </a:r>
            <a:r>
              <a:rPr lang="en-US" dirty="0" err="1">
                <a:solidFill>
                  <a:srgbClr val="FFFFFF"/>
                </a:solidFill>
                <a:effectLst/>
              </a:rPr>
              <a:t>pasivos</a:t>
            </a:r>
            <a:r>
              <a:rPr lang="en-US" dirty="0">
                <a:solidFill>
                  <a:srgbClr val="FFFFFF"/>
                </a:solidFill>
                <a:effectLst/>
              </a:rPr>
              <a:t>, </a:t>
            </a:r>
            <a:r>
              <a:rPr lang="en-US" dirty="0" err="1">
                <a:solidFill>
                  <a:srgbClr val="FFFFFF"/>
                </a:solidFill>
                <a:effectLst/>
              </a:rPr>
              <a:t>gestión</a:t>
            </a:r>
            <a:r>
              <a:rPr lang="en-US" dirty="0">
                <a:solidFill>
                  <a:srgbClr val="FFFFFF"/>
                </a:solidFill>
                <a:effectLst/>
              </a:rPr>
              <a:t> de </a:t>
            </a:r>
            <a:r>
              <a:rPr lang="en-US" dirty="0" err="1">
                <a:solidFill>
                  <a:srgbClr val="FFFFFF"/>
                </a:solidFill>
                <a:effectLst/>
              </a:rPr>
              <a:t>tecnología</a:t>
            </a:r>
            <a:r>
              <a:rPr lang="en-US" dirty="0">
                <a:solidFill>
                  <a:srgbClr val="FFFFFF"/>
                </a:solidFill>
                <a:effectLst/>
              </a:rPr>
              <a:t>, </a:t>
            </a:r>
            <a:r>
              <a:rPr lang="en-US" dirty="0" err="1">
                <a:solidFill>
                  <a:srgbClr val="FFFFFF"/>
                </a:solidFill>
                <a:effectLst/>
              </a:rPr>
              <a:t>prevención</a:t>
            </a:r>
            <a:r>
              <a:rPr lang="en-US" dirty="0">
                <a:solidFill>
                  <a:srgbClr val="FFFFFF"/>
                </a:solidFill>
                <a:effectLst/>
              </a:rPr>
              <a:t> de </a:t>
            </a:r>
            <a:r>
              <a:rPr lang="en-US" dirty="0" err="1">
                <a:solidFill>
                  <a:srgbClr val="FFFFFF"/>
                </a:solidFill>
                <a:effectLst/>
              </a:rPr>
              <a:t>lavado</a:t>
            </a:r>
            <a:r>
              <a:rPr lang="en-US" dirty="0">
                <a:solidFill>
                  <a:srgbClr val="FFFFFF"/>
                </a:solidFill>
                <a:effectLst/>
              </a:rPr>
              <a:t> de </a:t>
            </a:r>
            <a:r>
              <a:rPr lang="en-US" dirty="0" err="1">
                <a:solidFill>
                  <a:srgbClr val="FFFFFF"/>
                </a:solidFill>
                <a:effectLst/>
              </a:rPr>
              <a:t>activos</a:t>
            </a:r>
            <a:r>
              <a:rPr lang="en-US" dirty="0">
                <a:solidFill>
                  <a:srgbClr val="FFFFFF"/>
                </a:solidFill>
                <a:effectLst/>
              </a:rPr>
              <a:t> y </a:t>
            </a:r>
            <a:r>
              <a:rPr lang="en-US" dirty="0" err="1">
                <a:solidFill>
                  <a:srgbClr val="FFFFFF"/>
                </a:solidFill>
                <a:effectLst/>
              </a:rPr>
              <a:t>financiamiento</a:t>
            </a:r>
            <a:r>
              <a:rPr lang="en-US" dirty="0">
                <a:solidFill>
                  <a:srgbClr val="FFFFFF"/>
                </a:solidFill>
                <a:effectLst/>
              </a:rPr>
              <a:t> al </a:t>
            </a:r>
            <a:r>
              <a:rPr lang="en-US" dirty="0" err="1">
                <a:solidFill>
                  <a:srgbClr val="FFFFFF"/>
                </a:solidFill>
                <a:effectLst/>
              </a:rPr>
              <a:t>terrorismo</a:t>
            </a:r>
            <a:r>
              <a:rPr lang="en-US" dirty="0">
                <a:solidFill>
                  <a:srgbClr val="FFFFFF"/>
                </a:solidFill>
                <a:effectLst/>
              </a:rPr>
              <a:t>, entre </a:t>
            </a:r>
            <a:r>
              <a:rPr lang="en-US" dirty="0" err="1">
                <a:solidFill>
                  <a:srgbClr val="FFFFFF"/>
                </a:solidFill>
                <a:effectLst/>
              </a:rPr>
              <a:t>otros</a:t>
            </a:r>
            <a:r>
              <a:rPr lang="en-US" dirty="0">
                <a:solidFill>
                  <a:srgbClr val="FFFFFF"/>
                </a:solidFill>
                <a:effectLst/>
              </a:rPr>
              <a:t>; y, </a:t>
            </a:r>
          </a:p>
          <a:p>
            <a:pPr marL="342900" marR="0" lvl="0" indent="-22860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  <a:effectLst/>
              </a:rPr>
              <a:t>Unidades</a:t>
            </a:r>
            <a:r>
              <a:rPr lang="en-US" dirty="0">
                <a:solidFill>
                  <a:srgbClr val="FFFFFF"/>
                </a:solidFill>
                <a:effectLst/>
              </a:rPr>
              <a:t> de </a:t>
            </a:r>
            <a:r>
              <a:rPr lang="en-US" dirty="0" err="1">
                <a:solidFill>
                  <a:srgbClr val="FFFFFF"/>
                </a:solidFill>
                <a:effectLst/>
              </a:rPr>
              <a:t>negocio</a:t>
            </a:r>
            <a:r>
              <a:rPr lang="en-US" dirty="0">
                <a:solidFill>
                  <a:srgbClr val="FFFFFF"/>
                </a:solidFill>
                <a:effectLst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</a:rPr>
              <a:t>relevantes</a:t>
            </a:r>
            <a:r>
              <a:rPr lang="en-US" dirty="0">
                <a:solidFill>
                  <a:srgbClr val="FFFFFF"/>
                </a:solidFill>
                <a:effectLst/>
              </a:rPr>
              <a:t> p. </a:t>
            </a:r>
            <a:r>
              <a:rPr lang="en-US" dirty="0" err="1">
                <a:solidFill>
                  <a:srgbClr val="FFFFFF"/>
                </a:solidFill>
                <a:effectLst/>
              </a:rPr>
              <a:t>ej</a:t>
            </a:r>
            <a:r>
              <a:rPr lang="en-US" dirty="0">
                <a:solidFill>
                  <a:srgbClr val="FFFFFF"/>
                </a:solidFill>
                <a:effectLst/>
              </a:rPr>
              <a:t>. </a:t>
            </a:r>
            <a:r>
              <a:rPr lang="en-US" dirty="0" err="1">
                <a:solidFill>
                  <a:srgbClr val="FFFFFF"/>
                </a:solidFill>
                <a:effectLst/>
              </a:rPr>
              <a:t>unidad</a:t>
            </a:r>
            <a:r>
              <a:rPr lang="en-US" dirty="0">
                <a:solidFill>
                  <a:srgbClr val="FFFFFF"/>
                </a:solidFill>
                <a:effectLst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</a:rPr>
              <a:t>geográfica</a:t>
            </a:r>
            <a:r>
              <a:rPr lang="en-US" dirty="0">
                <a:solidFill>
                  <a:srgbClr val="FFFFFF"/>
                </a:solidFill>
                <a:effectLst/>
              </a:rPr>
              <a:t>, </a:t>
            </a:r>
            <a:r>
              <a:rPr lang="en-US" dirty="0" err="1">
                <a:solidFill>
                  <a:srgbClr val="FFFFFF"/>
                </a:solidFill>
                <a:effectLst/>
              </a:rPr>
              <a:t>subsidiaria</a:t>
            </a:r>
            <a:r>
              <a:rPr lang="en-US" dirty="0">
                <a:solidFill>
                  <a:srgbClr val="FFFFFF"/>
                </a:solidFill>
                <a:effectLst/>
              </a:rPr>
              <a:t>, entre </a:t>
            </a:r>
            <a:r>
              <a:rPr lang="en-US" dirty="0" err="1">
                <a:solidFill>
                  <a:srgbClr val="FFFFFF"/>
                </a:solidFill>
                <a:effectLst/>
              </a:rPr>
              <a:t>otros</a:t>
            </a:r>
            <a:r>
              <a:rPr lang="en-US" dirty="0">
                <a:solidFill>
                  <a:srgbClr val="FFFFFF"/>
                </a:solidFill>
                <a:effectLst/>
              </a:rPr>
              <a:t>. </a:t>
            </a:r>
          </a:p>
          <a:p>
            <a:pPr marR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br>
              <a:rPr lang="en-US" dirty="0">
                <a:solidFill>
                  <a:srgbClr val="FFFFFF"/>
                </a:solidFill>
                <a:effectLst/>
              </a:rPr>
            </a:br>
            <a:r>
              <a:rPr lang="en-US" dirty="0">
                <a:solidFill>
                  <a:srgbClr val="FFFFFF"/>
                </a:solidFill>
                <a:effectLst/>
              </a:rPr>
              <a:t>Lo </a:t>
            </a:r>
            <a:r>
              <a:rPr lang="en-US" dirty="0" err="1">
                <a:solidFill>
                  <a:srgbClr val="FFFFFF"/>
                </a:solidFill>
                <a:effectLst/>
              </a:rPr>
              <a:t>más</a:t>
            </a:r>
            <a:r>
              <a:rPr lang="en-US" dirty="0">
                <a:solidFill>
                  <a:srgbClr val="FFFFFF"/>
                </a:solidFill>
                <a:effectLst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</a:rPr>
              <a:t>importante</a:t>
            </a:r>
            <a:r>
              <a:rPr lang="en-US" dirty="0">
                <a:solidFill>
                  <a:srgbClr val="FFFFFF"/>
                </a:solidFill>
                <a:effectLst/>
              </a:rPr>
              <a:t> a </a:t>
            </a:r>
            <a:r>
              <a:rPr lang="en-US" dirty="0" err="1">
                <a:solidFill>
                  <a:srgbClr val="FFFFFF"/>
                </a:solidFill>
                <a:effectLst/>
              </a:rPr>
              <a:t>medir</a:t>
            </a:r>
            <a:r>
              <a:rPr lang="en-US" dirty="0">
                <a:solidFill>
                  <a:srgbClr val="FFFFFF"/>
                </a:solidFill>
                <a:effectLst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</a:rPr>
              <a:t>en</a:t>
            </a:r>
            <a:r>
              <a:rPr lang="en-US" dirty="0">
                <a:solidFill>
                  <a:srgbClr val="FFFFFF"/>
                </a:solidFill>
                <a:effectLst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</a:rPr>
              <a:t>el</a:t>
            </a:r>
            <a:r>
              <a:rPr lang="en-US" dirty="0">
                <a:solidFill>
                  <a:srgbClr val="FFFFFF"/>
                </a:solidFill>
                <a:effectLst/>
              </a:rPr>
              <a:t> sector </a:t>
            </a:r>
            <a:r>
              <a:rPr lang="en-US" dirty="0" err="1">
                <a:solidFill>
                  <a:srgbClr val="FFFFFF"/>
                </a:solidFill>
                <a:effectLst/>
              </a:rPr>
              <a:t>financiero</a:t>
            </a:r>
            <a:r>
              <a:rPr lang="en-US" dirty="0">
                <a:solidFill>
                  <a:srgbClr val="FFFFFF"/>
                </a:solidFill>
                <a:effectLst/>
              </a:rPr>
              <a:t>:</a:t>
            </a:r>
          </a:p>
          <a:p>
            <a:pPr marL="342900" marR="0" lvl="0" indent="-22860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effectLst/>
              </a:rPr>
              <a:t>Capital</a:t>
            </a:r>
          </a:p>
          <a:p>
            <a:pPr marL="342900" marR="0" lvl="0" indent="-22860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  <a:effectLst/>
              </a:rPr>
              <a:t>Rentabilidad</a:t>
            </a:r>
            <a:endParaRPr lang="en-US" dirty="0">
              <a:solidFill>
                <a:srgbClr val="FFFFFF"/>
              </a:solidFill>
              <a:effectLst/>
            </a:endParaRPr>
          </a:p>
          <a:p>
            <a:pPr marL="342900" marR="0" lvl="0" indent="-22860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  <a:effectLst/>
              </a:rPr>
              <a:t>Liquidez</a:t>
            </a:r>
            <a:r>
              <a:rPr lang="en-US" dirty="0">
                <a:solidFill>
                  <a:srgbClr val="FFFFFF"/>
                </a:solidFill>
                <a:effectLst/>
              </a:rPr>
              <a:t> </a:t>
            </a:r>
          </a:p>
        </p:txBody>
      </p:sp>
      <p:pic>
        <p:nvPicPr>
          <p:cNvPr id="7" name="Imagen 11" descr="Una persona sonriendo&#10;&#10;Descripción generada automáticamente">
            <a:extLst>
              <a:ext uri="{FF2B5EF4-FFF2-40B4-BE49-F238E27FC236}">
                <a16:creationId xmlns:a16="http://schemas.microsoft.com/office/drawing/2014/main" id="{1B67534D-5C91-45C9-8929-77D854ADD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9402" y="5172702"/>
            <a:ext cx="1057485" cy="1270560"/>
          </a:xfrm>
          <a:prstGeom prst="rect">
            <a:avLst/>
          </a:prstGeom>
        </p:spPr>
      </p:pic>
      <p:sp>
        <p:nvSpPr>
          <p:cNvPr id="8" name="CuadroTexto 17">
            <a:extLst>
              <a:ext uri="{FF2B5EF4-FFF2-40B4-BE49-F238E27FC236}">
                <a16:creationId xmlns:a16="http://schemas.microsoft.com/office/drawing/2014/main" id="{32F635F0-C730-4244-8092-43731BE5D868}"/>
              </a:ext>
            </a:extLst>
          </p:cNvPr>
          <p:cNvSpPr txBox="1"/>
          <p:nvPr/>
        </p:nvSpPr>
        <p:spPr>
          <a:xfrm>
            <a:off x="10235116" y="6242153"/>
            <a:ext cx="227280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 dirty="0">
                <a:latin typeface="Calibri"/>
                <a:cs typeface="Segoe UI"/>
              </a:rPr>
              <a:t>​</a:t>
            </a:r>
          </a:p>
          <a:p>
            <a:r>
              <a:rPr lang="es-ES" sz="1400" b="1" dirty="0">
                <a:latin typeface="Calibri"/>
                <a:cs typeface="Segoe UI"/>
              </a:rPr>
              <a:t> José Suarez-12143112</a:t>
            </a:r>
          </a:p>
        </p:txBody>
      </p:sp>
    </p:spTree>
    <p:extLst>
      <p:ext uri="{BB962C8B-B14F-4D97-AF65-F5344CB8AC3E}">
        <p14:creationId xmlns:p14="http://schemas.microsoft.com/office/powerpoint/2010/main" val="27461066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BB45D-F873-4AAF-AF0B-9D910353E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54496" cy="1828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effectLst/>
                <a:latin typeface="+mj-lt"/>
                <a:cs typeface="+mj-cs"/>
              </a:rPr>
              <a:t>CICLO DE SUPERVISIÓN </a:t>
            </a:r>
            <a:br>
              <a:rPr lang="en-US" b="1">
                <a:effectLst/>
                <a:latin typeface="+mj-lt"/>
                <a:cs typeface="+mj-cs"/>
              </a:rPr>
            </a:br>
            <a:endParaRPr lang="en-US">
              <a:latin typeface="+mj-lt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9AAF83-9E22-253C-2C73-F3A1C8C828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70" r="43970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BD9DABC0-6565-9D01-9257-641D9E3792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7574783"/>
              </p:ext>
            </p:extLst>
          </p:nvPr>
        </p:nvGraphicFramePr>
        <p:xfrm>
          <a:off x="470517" y="1802167"/>
          <a:ext cx="6622179" cy="43791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agen 11" descr="Una persona sonriendo&#10;&#10;Descripción generada automáticamente">
            <a:extLst>
              <a:ext uri="{FF2B5EF4-FFF2-40B4-BE49-F238E27FC236}">
                <a16:creationId xmlns:a16="http://schemas.microsoft.com/office/drawing/2014/main" id="{64887E18-798B-460B-A1F4-49E321B117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3998" y="5172702"/>
            <a:ext cx="1057485" cy="1270560"/>
          </a:xfrm>
          <a:prstGeom prst="rect">
            <a:avLst/>
          </a:prstGeom>
        </p:spPr>
      </p:pic>
      <p:sp>
        <p:nvSpPr>
          <p:cNvPr id="8" name="CuadroTexto 17">
            <a:extLst>
              <a:ext uri="{FF2B5EF4-FFF2-40B4-BE49-F238E27FC236}">
                <a16:creationId xmlns:a16="http://schemas.microsoft.com/office/drawing/2014/main" id="{B8F4B132-AC2F-4580-B01A-7B7F0C201A17}"/>
              </a:ext>
            </a:extLst>
          </p:cNvPr>
          <p:cNvSpPr txBox="1"/>
          <p:nvPr/>
        </p:nvSpPr>
        <p:spPr>
          <a:xfrm>
            <a:off x="10119712" y="6242153"/>
            <a:ext cx="227280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 dirty="0">
                <a:latin typeface="Calibri"/>
                <a:cs typeface="Segoe UI"/>
              </a:rPr>
              <a:t>​</a:t>
            </a:r>
          </a:p>
          <a:p>
            <a:r>
              <a:rPr lang="es-ES" sz="1400" b="1" dirty="0">
                <a:latin typeface="Calibri"/>
                <a:cs typeface="Segoe UI"/>
              </a:rPr>
              <a:t> José Suarez-12143112</a:t>
            </a:r>
          </a:p>
        </p:txBody>
      </p:sp>
    </p:spTree>
    <p:extLst>
      <p:ext uri="{BB962C8B-B14F-4D97-AF65-F5344CB8AC3E}">
        <p14:creationId xmlns:p14="http://schemas.microsoft.com/office/powerpoint/2010/main" val="474598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9EA95B6-474F-45AC-818B-C16DDA5A4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BD8C85-3E1B-430D-B450-1C103B9EF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751605"/>
            <a:ext cx="2705100" cy="335479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61B1D5-676C-4CD5-88CF-0F44A10F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3206" y="2097290"/>
            <a:ext cx="2032863" cy="26634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b="1" kern="1200">
                <a:solidFill>
                  <a:schemeClr val="bg1">
                    <a:alpha val="60000"/>
                  </a:schemeClr>
                </a:solidFill>
                <a:effectLst/>
                <a:latin typeface="+mj-lt"/>
                <a:ea typeface="+mj-ea"/>
                <a:cs typeface="+mj-cs"/>
              </a:rPr>
              <a:t>CONCLUSIONES</a:t>
            </a:r>
            <a:endParaRPr lang="en-US" sz="2200" kern="1200">
              <a:solidFill>
                <a:schemeClr val="bg1">
                  <a:alpha val="6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E22830-D1DB-4DDE-9CC9-1F1A16F5C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8300" y="0"/>
            <a:ext cx="6743700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FA5945-3D5C-4281-9E88-73CED58E189D}"/>
              </a:ext>
            </a:extLst>
          </p:cNvPr>
          <p:cNvSpPr txBox="1"/>
          <p:nvPr/>
        </p:nvSpPr>
        <p:spPr>
          <a:xfrm>
            <a:off x="5820049" y="1161352"/>
            <a:ext cx="5106757" cy="51795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14300" marR="0" lv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bg1"/>
                </a:solidFill>
                <a:effectLst/>
              </a:rPr>
              <a:t>Los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procesos</a:t>
            </a:r>
            <a:r>
              <a:rPr lang="en-US" sz="1400" dirty="0">
                <a:solidFill>
                  <a:schemeClr val="bg1"/>
                </a:solidFill>
                <a:effectLst/>
              </a:rPr>
              <a:t> de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monitoreo</a:t>
            </a:r>
            <a:r>
              <a:rPr lang="en-US" sz="1400" dirty="0">
                <a:solidFill>
                  <a:schemeClr val="bg1"/>
                </a:solidFill>
                <a:effectLst/>
              </a:rPr>
              <a:t> de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riesgos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financieros</a:t>
            </a:r>
            <a:r>
              <a:rPr lang="en-US" sz="1400" dirty="0">
                <a:solidFill>
                  <a:schemeClr val="bg1"/>
                </a:solidFill>
                <a:effectLst/>
              </a:rPr>
              <a:t> son de vital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importancia</a:t>
            </a:r>
            <a:r>
              <a:rPr lang="en-US" sz="1400" dirty="0">
                <a:solidFill>
                  <a:schemeClr val="bg1"/>
                </a:solidFill>
                <a:effectLst/>
              </a:rPr>
              <a:t> para las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empresas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ya</a:t>
            </a:r>
            <a:r>
              <a:rPr lang="en-US" sz="1400" dirty="0">
                <a:solidFill>
                  <a:schemeClr val="bg1"/>
                </a:solidFill>
                <a:effectLst/>
              </a:rPr>
              <a:t> que les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permiten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tener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una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visión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más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amplia</a:t>
            </a:r>
            <a:r>
              <a:rPr lang="en-US" sz="1400" dirty="0">
                <a:solidFill>
                  <a:schemeClr val="bg1"/>
                </a:solidFill>
                <a:effectLst/>
              </a:rPr>
              <a:t> de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los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riesgos</a:t>
            </a:r>
            <a:r>
              <a:rPr lang="en-US" sz="1400" dirty="0">
                <a:solidFill>
                  <a:schemeClr val="bg1"/>
                </a:solidFill>
                <a:effectLst/>
              </a:rPr>
              <a:t> a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los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cuales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están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expuestas</a:t>
            </a:r>
            <a:r>
              <a:rPr lang="en-US" sz="1400" dirty="0">
                <a:solidFill>
                  <a:schemeClr val="bg1"/>
                </a:solidFill>
                <a:effectLst/>
              </a:rPr>
              <a:t> y les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proporcionan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herramientas</a:t>
            </a:r>
            <a:r>
              <a:rPr lang="en-US" sz="1400" dirty="0">
                <a:solidFill>
                  <a:schemeClr val="bg1"/>
                </a:solidFill>
                <a:effectLst/>
              </a:rPr>
              <a:t> para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una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adecuada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gestión</a:t>
            </a:r>
            <a:r>
              <a:rPr lang="en-US" sz="1400" dirty="0">
                <a:solidFill>
                  <a:schemeClr val="bg1"/>
                </a:solidFill>
                <a:effectLst/>
              </a:rPr>
              <a:t> y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prevención</a:t>
            </a:r>
            <a:r>
              <a:rPr lang="en-US" sz="1400" dirty="0">
                <a:solidFill>
                  <a:schemeClr val="bg1"/>
                </a:solidFill>
                <a:effectLst/>
              </a:rPr>
              <a:t> de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estos</a:t>
            </a:r>
            <a:r>
              <a:rPr lang="en-US" sz="1400" dirty="0">
                <a:solidFill>
                  <a:schemeClr val="bg1"/>
                </a:solidFill>
                <a:effectLst/>
              </a:rPr>
              <a:t>.</a:t>
            </a:r>
            <a:br>
              <a:rPr lang="en-US" sz="1400" dirty="0">
                <a:solidFill>
                  <a:schemeClr val="bg1"/>
                </a:solidFill>
                <a:effectLst/>
              </a:rPr>
            </a:br>
            <a:endParaRPr lang="en-US" sz="1400" dirty="0">
              <a:solidFill>
                <a:schemeClr val="bg1"/>
              </a:solidFill>
              <a:effectLst/>
            </a:endParaRPr>
          </a:p>
          <a:p>
            <a:pPr marL="114300" marR="0" lv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bg1"/>
                </a:solidFill>
                <a:effectLst/>
              </a:rPr>
              <a:t>Las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organizaciones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están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constantemente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expuestas</a:t>
            </a:r>
            <a:r>
              <a:rPr lang="en-US" sz="1400" dirty="0">
                <a:solidFill>
                  <a:schemeClr val="bg1"/>
                </a:solidFill>
                <a:effectLst/>
              </a:rPr>
              <a:t> a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distintos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tipos</a:t>
            </a:r>
            <a:r>
              <a:rPr lang="en-US" sz="1400" dirty="0">
                <a:solidFill>
                  <a:schemeClr val="bg1"/>
                </a:solidFill>
                <a:effectLst/>
              </a:rPr>
              <a:t> de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riesgos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financieros</a:t>
            </a:r>
            <a:r>
              <a:rPr lang="en-US" sz="1400" dirty="0">
                <a:solidFill>
                  <a:schemeClr val="bg1"/>
                </a:solidFill>
                <a:effectLst/>
              </a:rPr>
              <a:t>, tanto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internos</a:t>
            </a:r>
            <a:r>
              <a:rPr lang="en-US" sz="1400" dirty="0">
                <a:solidFill>
                  <a:schemeClr val="bg1"/>
                </a:solidFill>
                <a:effectLst/>
              </a:rPr>
              <a:t>, que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dependen</a:t>
            </a:r>
            <a:r>
              <a:rPr lang="en-US" sz="1400" dirty="0">
                <a:solidFill>
                  <a:schemeClr val="bg1"/>
                </a:solidFill>
                <a:effectLst/>
              </a:rPr>
              <a:t> de las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decisiones</a:t>
            </a:r>
            <a:r>
              <a:rPr lang="en-US" sz="1400" dirty="0">
                <a:solidFill>
                  <a:schemeClr val="bg1"/>
                </a:solidFill>
                <a:effectLst/>
              </a:rPr>
              <a:t> y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operaciones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llevadas</a:t>
            </a:r>
            <a:r>
              <a:rPr lang="en-US" sz="1400" dirty="0">
                <a:solidFill>
                  <a:schemeClr val="bg1"/>
                </a:solidFill>
                <a:effectLst/>
              </a:rPr>
              <a:t> a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cabo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dentro</a:t>
            </a:r>
            <a:r>
              <a:rPr lang="en-US" sz="1400" dirty="0">
                <a:solidFill>
                  <a:schemeClr val="bg1"/>
                </a:solidFill>
                <a:effectLst/>
              </a:rPr>
              <a:t> de la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organización</a:t>
            </a:r>
            <a:r>
              <a:rPr lang="en-US" sz="1400" dirty="0">
                <a:solidFill>
                  <a:schemeClr val="bg1"/>
                </a:solidFill>
                <a:effectLst/>
              </a:rPr>
              <a:t>,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como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externos</a:t>
            </a:r>
            <a:r>
              <a:rPr lang="en-US" sz="1400" dirty="0">
                <a:solidFill>
                  <a:schemeClr val="bg1"/>
                </a:solidFill>
                <a:effectLst/>
              </a:rPr>
              <a:t>,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los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cuales</a:t>
            </a:r>
            <a:r>
              <a:rPr lang="en-US" sz="1400" dirty="0">
                <a:solidFill>
                  <a:schemeClr val="bg1"/>
                </a:solidFill>
                <a:effectLst/>
              </a:rPr>
              <a:t> son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ocasionados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por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factores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ajenos</a:t>
            </a:r>
            <a:r>
              <a:rPr lang="en-US" sz="1400" dirty="0">
                <a:solidFill>
                  <a:schemeClr val="bg1"/>
                </a:solidFill>
                <a:effectLst/>
              </a:rPr>
              <a:t> a la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empresa</a:t>
            </a:r>
            <a:r>
              <a:rPr lang="en-US" sz="1400" dirty="0">
                <a:solidFill>
                  <a:schemeClr val="bg1"/>
                </a:solidFill>
                <a:effectLst/>
              </a:rPr>
              <a:t>.</a:t>
            </a:r>
            <a:br>
              <a:rPr lang="en-US" sz="1400" dirty="0">
                <a:solidFill>
                  <a:schemeClr val="bg1"/>
                </a:solidFill>
                <a:effectLst/>
              </a:rPr>
            </a:br>
            <a:endParaRPr lang="en-US" sz="1400" dirty="0">
              <a:solidFill>
                <a:schemeClr val="bg1"/>
              </a:solidFill>
              <a:effectLst/>
            </a:endParaRPr>
          </a:p>
          <a:p>
            <a:pPr marL="114300" marR="0" lv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bg1"/>
                </a:solidFill>
                <a:effectLst/>
              </a:rPr>
              <a:t>La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matriz</a:t>
            </a:r>
            <a:r>
              <a:rPr lang="en-US" sz="1400" dirty="0">
                <a:solidFill>
                  <a:schemeClr val="bg1"/>
                </a:solidFill>
                <a:effectLst/>
              </a:rPr>
              <a:t> de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riesgos</a:t>
            </a:r>
            <a:r>
              <a:rPr lang="en-US" sz="1400" dirty="0">
                <a:solidFill>
                  <a:schemeClr val="bg1"/>
                </a:solidFill>
                <a:effectLst/>
              </a:rPr>
              <a:t> es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una</a:t>
            </a:r>
            <a:r>
              <a:rPr lang="en-US" sz="1400" dirty="0">
                <a:solidFill>
                  <a:schemeClr val="bg1"/>
                </a:solidFill>
                <a:effectLst/>
              </a:rPr>
              <a:t> de las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múltiples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herramientas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utilizadas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en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el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proceso</a:t>
            </a:r>
            <a:r>
              <a:rPr lang="en-US" sz="1400" dirty="0">
                <a:solidFill>
                  <a:schemeClr val="bg1"/>
                </a:solidFill>
                <a:effectLst/>
              </a:rPr>
              <a:t> de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gestión</a:t>
            </a:r>
            <a:r>
              <a:rPr lang="en-US" sz="1400" dirty="0">
                <a:solidFill>
                  <a:schemeClr val="bg1"/>
                </a:solidFill>
                <a:effectLst/>
              </a:rPr>
              <a:t> de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riesgos</a:t>
            </a:r>
            <a:r>
              <a:rPr lang="en-US" sz="1400" dirty="0">
                <a:solidFill>
                  <a:schemeClr val="bg1"/>
                </a:solidFill>
                <a:effectLst/>
              </a:rPr>
              <a:t>, la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cual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nos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ayuda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en</a:t>
            </a:r>
            <a:r>
              <a:rPr lang="en-US" sz="1400" dirty="0">
                <a:solidFill>
                  <a:schemeClr val="bg1"/>
                </a:solidFill>
                <a:effectLst/>
              </a:rPr>
              <a:t> la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identificación</a:t>
            </a:r>
            <a:r>
              <a:rPr lang="en-US" sz="1400" dirty="0">
                <a:solidFill>
                  <a:schemeClr val="bg1"/>
                </a:solidFill>
                <a:effectLst/>
              </a:rPr>
              <a:t> y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seguimiento</a:t>
            </a:r>
            <a:r>
              <a:rPr lang="en-US" sz="1400" dirty="0">
                <a:solidFill>
                  <a:schemeClr val="bg1"/>
                </a:solidFill>
                <a:effectLst/>
              </a:rPr>
              <a:t> de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riesgos</a:t>
            </a:r>
            <a:r>
              <a:rPr lang="en-US" sz="1400" dirty="0">
                <a:solidFill>
                  <a:schemeClr val="bg1"/>
                </a:solidFill>
                <a:effectLst/>
              </a:rPr>
              <a:t> a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los</a:t>
            </a:r>
            <a:r>
              <a:rPr lang="en-US" sz="1400" dirty="0">
                <a:solidFill>
                  <a:schemeClr val="bg1"/>
                </a:solidFill>
                <a:effectLst/>
              </a:rPr>
              <a:t> que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está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expuesta</a:t>
            </a:r>
            <a:r>
              <a:rPr lang="en-US" sz="1400" dirty="0">
                <a:solidFill>
                  <a:schemeClr val="bg1"/>
                </a:solidFill>
                <a:effectLst/>
              </a:rPr>
              <a:t> la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organización</a:t>
            </a:r>
            <a:r>
              <a:rPr lang="en-US" sz="1400" dirty="0">
                <a:solidFill>
                  <a:schemeClr val="bg1"/>
                </a:solidFill>
                <a:effectLst/>
              </a:rPr>
              <a:t>, y con la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cual</a:t>
            </a:r>
            <a:r>
              <a:rPr lang="en-US" sz="1400" dirty="0">
                <a:solidFill>
                  <a:schemeClr val="bg1"/>
                </a:solidFill>
                <a:effectLst/>
              </a:rPr>
              <a:t> se da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seguimiento</a:t>
            </a:r>
            <a:r>
              <a:rPr lang="en-US" sz="1400" dirty="0">
                <a:solidFill>
                  <a:schemeClr val="bg1"/>
                </a:solidFill>
                <a:effectLst/>
              </a:rPr>
              <a:t> y se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mide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el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impacto</a:t>
            </a:r>
            <a:r>
              <a:rPr lang="en-US" sz="1400" dirty="0">
                <a:solidFill>
                  <a:schemeClr val="bg1"/>
                </a:solidFill>
                <a:effectLst/>
              </a:rPr>
              <a:t> que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estos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pueden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ocasionar</a:t>
            </a:r>
            <a:r>
              <a:rPr lang="en-US" sz="1400" dirty="0">
                <a:solidFill>
                  <a:schemeClr val="bg1"/>
                </a:solidFill>
                <a:effectLst/>
              </a:rPr>
              <a:t>,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así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como</a:t>
            </a:r>
            <a:r>
              <a:rPr lang="en-US" sz="1400" dirty="0">
                <a:solidFill>
                  <a:schemeClr val="bg1"/>
                </a:solidFill>
                <a:effectLst/>
              </a:rPr>
              <a:t> las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consecuencias</a:t>
            </a:r>
            <a:r>
              <a:rPr lang="en-US" sz="1400" dirty="0">
                <a:solidFill>
                  <a:schemeClr val="bg1"/>
                </a:solidFill>
                <a:effectLst/>
              </a:rPr>
              <a:t> de que se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materialicen</a:t>
            </a:r>
            <a:r>
              <a:rPr lang="en-US" sz="1400" dirty="0">
                <a:solidFill>
                  <a:schemeClr val="bg1"/>
                </a:solidFill>
                <a:effectLst/>
              </a:rPr>
              <a:t>.</a:t>
            </a:r>
            <a:br>
              <a:rPr lang="en-US" sz="1400" dirty="0">
                <a:solidFill>
                  <a:schemeClr val="bg1"/>
                </a:solidFill>
                <a:effectLst/>
              </a:rPr>
            </a:br>
            <a:endParaRPr lang="en-US" sz="1400" dirty="0">
              <a:solidFill>
                <a:schemeClr val="bg1"/>
              </a:solidFill>
              <a:effectLst/>
            </a:endParaRPr>
          </a:p>
          <a:p>
            <a:pPr marL="114300" marR="0" lvl="0" algn="just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chemeClr val="bg1"/>
                </a:solidFill>
                <a:effectLst/>
              </a:rPr>
              <a:t>El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monitoreo</a:t>
            </a:r>
            <a:r>
              <a:rPr lang="en-US" sz="1400" dirty="0">
                <a:solidFill>
                  <a:schemeClr val="bg1"/>
                </a:solidFill>
                <a:effectLst/>
              </a:rPr>
              <a:t> de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riesgos</a:t>
            </a:r>
            <a:r>
              <a:rPr lang="en-US" sz="1400" dirty="0">
                <a:solidFill>
                  <a:schemeClr val="bg1"/>
                </a:solidFill>
                <a:effectLst/>
              </a:rPr>
              <a:t> se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realiza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principalmente</a:t>
            </a:r>
            <a:r>
              <a:rPr lang="en-US" sz="1400" dirty="0">
                <a:solidFill>
                  <a:schemeClr val="bg1"/>
                </a:solidFill>
                <a:effectLst/>
              </a:rPr>
              <a:t> para la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proteccion</a:t>
            </a:r>
            <a:r>
              <a:rPr lang="en-US" sz="1400" dirty="0">
                <a:solidFill>
                  <a:schemeClr val="bg1"/>
                </a:solidFill>
                <a:effectLst/>
              </a:rPr>
              <a:t> del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publico</a:t>
            </a:r>
            <a:r>
              <a:rPr lang="en-US" sz="1400" dirty="0">
                <a:solidFill>
                  <a:schemeClr val="bg1"/>
                </a:solidFill>
                <a:effectLst/>
              </a:rPr>
              <a:t>, para que se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pueda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realizar</a:t>
            </a:r>
            <a:r>
              <a:rPr lang="en-US" sz="1400" dirty="0">
                <a:solidFill>
                  <a:schemeClr val="bg1"/>
                </a:solidFill>
                <a:effectLst/>
              </a:rPr>
              <a:t> un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buen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monitoreo</a:t>
            </a:r>
            <a:r>
              <a:rPr lang="en-US" sz="1400" dirty="0">
                <a:solidFill>
                  <a:schemeClr val="bg1"/>
                </a:solidFill>
                <a:effectLst/>
              </a:rPr>
              <a:t> de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riesgos</a:t>
            </a:r>
            <a:r>
              <a:rPr lang="en-US" sz="1400" dirty="0">
                <a:solidFill>
                  <a:schemeClr val="bg1"/>
                </a:solidFill>
                <a:effectLst/>
              </a:rPr>
              <a:t>, es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importante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estar</a:t>
            </a:r>
            <a:r>
              <a:rPr lang="en-US" sz="1400" dirty="0">
                <a:solidFill>
                  <a:schemeClr val="bg1"/>
                </a:solidFill>
                <a:effectLst/>
              </a:rPr>
              <a:t> al tanto de las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actividades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significativas</a:t>
            </a:r>
            <a:r>
              <a:rPr lang="en-US" sz="1400" dirty="0">
                <a:solidFill>
                  <a:schemeClr val="bg1"/>
                </a:solidFill>
                <a:effectLst/>
              </a:rPr>
              <a:t> de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cada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institucion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supervisada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ya</a:t>
            </a:r>
            <a:r>
              <a:rPr lang="en-US" sz="1400" dirty="0">
                <a:solidFill>
                  <a:schemeClr val="bg1"/>
                </a:solidFill>
                <a:effectLst/>
              </a:rPr>
              <a:t> que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estas</a:t>
            </a:r>
            <a:r>
              <a:rPr lang="en-US" sz="1400" dirty="0">
                <a:solidFill>
                  <a:schemeClr val="bg1"/>
                </a:solidFill>
                <a:effectLst/>
              </a:rPr>
              <a:t> son las que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hacen</a:t>
            </a:r>
            <a:r>
              <a:rPr lang="en-US" sz="1400" dirty="0">
                <a:solidFill>
                  <a:schemeClr val="bg1"/>
                </a:solidFill>
                <a:effectLst/>
              </a:rPr>
              <a:t> que la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empresa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siga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su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curso</a:t>
            </a:r>
            <a:r>
              <a:rPr lang="en-US" sz="1400" dirty="0">
                <a:solidFill>
                  <a:schemeClr val="bg1"/>
                </a:solidFill>
                <a:effectLst/>
              </a:rPr>
              <a:t> sin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perder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su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liquidez</a:t>
            </a:r>
            <a:r>
              <a:rPr lang="en-US" sz="1400" dirty="0">
                <a:solidFill>
                  <a:schemeClr val="bg1"/>
                </a:solidFill>
                <a:effectLst/>
              </a:rPr>
              <a:t> o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rentabilidad</a:t>
            </a:r>
            <a:r>
              <a:rPr lang="en-US" sz="1400" dirty="0">
                <a:solidFill>
                  <a:schemeClr val="bg1"/>
                </a:solidFill>
                <a:effectLst/>
              </a:rPr>
              <a:t>.</a:t>
            </a:r>
          </a:p>
        </p:txBody>
      </p:sp>
      <p:pic>
        <p:nvPicPr>
          <p:cNvPr id="7" name="Imagen 9" descr="Cara de un hombre sonriendo&#10;&#10;Descripción generada automáticamente">
            <a:extLst>
              <a:ext uri="{FF2B5EF4-FFF2-40B4-BE49-F238E27FC236}">
                <a16:creationId xmlns:a16="http://schemas.microsoft.com/office/drawing/2014/main" id="{3E948394-E4C0-4F24-9F18-7058C04AF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05" y="4948738"/>
            <a:ext cx="998127" cy="1232133"/>
          </a:xfrm>
          <a:prstGeom prst="rect">
            <a:avLst/>
          </a:prstGeom>
        </p:spPr>
      </p:pic>
      <p:sp>
        <p:nvSpPr>
          <p:cNvPr id="8" name="CuadroTexto 15">
            <a:extLst>
              <a:ext uri="{FF2B5EF4-FFF2-40B4-BE49-F238E27FC236}">
                <a16:creationId xmlns:a16="http://schemas.microsoft.com/office/drawing/2014/main" id="{0111DFBC-9F06-41BD-A342-FD504C6BCCD4}"/>
              </a:ext>
            </a:extLst>
          </p:cNvPr>
          <p:cNvSpPr txBox="1"/>
          <p:nvPr/>
        </p:nvSpPr>
        <p:spPr>
          <a:xfrm>
            <a:off x="39466" y="6340905"/>
            <a:ext cx="227280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Calibri"/>
              </a:rPr>
              <a:t>Aaron Godoy - 12143054</a:t>
            </a:r>
            <a:endParaRPr lang="es-E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7363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80AC00B-3680-4E5F-A539-5F8062FD0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l="10677" r="10677"/>
          <a:stretch/>
        </p:blipFill>
        <p:spPr bwMode="auto">
          <a:xfrm>
            <a:off x="4117521" y="10"/>
            <a:ext cx="80744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8" name="Freeform: Shape 70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29" name="Freeform: Shape 72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606655-82DB-6E49-9BA6-CD50C0206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97" y="355829"/>
            <a:ext cx="6235319" cy="6131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</a:rPr>
              <a:t>Integrantes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A70DB59-5FF0-4F59-BFF7-E541EB82C6AA}"/>
              </a:ext>
            </a:extLst>
          </p:cNvPr>
          <p:cNvSpPr txBox="1"/>
          <p:nvPr/>
        </p:nvSpPr>
        <p:spPr>
          <a:xfrm>
            <a:off x="804672" y="2022601"/>
            <a:ext cx="3941499" cy="415436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</p:txBody>
      </p:sp>
      <p:sp>
        <p:nvSpPr>
          <p:cNvPr id="23" name="Rectangle 35">
            <a:extLst>
              <a:ext uri="{FF2B5EF4-FFF2-40B4-BE49-F238E27FC236}">
                <a16:creationId xmlns:a16="http://schemas.microsoft.com/office/drawing/2014/main" id="{295130AA-C8D0-4654-8926-CA9B6E676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" name="Rectangle 41">
            <a:extLst>
              <a:ext uri="{FF2B5EF4-FFF2-40B4-BE49-F238E27FC236}">
                <a16:creationId xmlns:a16="http://schemas.microsoft.com/office/drawing/2014/main" id="{07DA5D4D-3B2E-4D31-ADE3-35CDF6E374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43">
            <a:extLst>
              <a:ext uri="{FF2B5EF4-FFF2-40B4-BE49-F238E27FC236}">
                <a16:creationId xmlns:a16="http://schemas.microsoft.com/office/drawing/2014/main" id="{C12FB914-5CFD-488A-997F-8264A4C31C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14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HN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HN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2" name="Imagen 8" descr="La cara de una persona&#10;&#10;Descripción generada automáticamente">
            <a:extLst>
              <a:ext uri="{FF2B5EF4-FFF2-40B4-BE49-F238E27FC236}">
                <a16:creationId xmlns:a16="http://schemas.microsoft.com/office/drawing/2014/main" id="{F1004AFB-D89B-4322-B99A-CBC690C1D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86" y="3175198"/>
            <a:ext cx="1175860" cy="1349477"/>
          </a:xfrm>
          <a:prstGeom prst="rect">
            <a:avLst/>
          </a:prstGeom>
        </p:spPr>
      </p:pic>
      <p:sp>
        <p:nvSpPr>
          <p:cNvPr id="93" name="CuadroTexto 14">
            <a:extLst>
              <a:ext uri="{FF2B5EF4-FFF2-40B4-BE49-F238E27FC236}">
                <a16:creationId xmlns:a16="http://schemas.microsoft.com/office/drawing/2014/main" id="{67A44D1D-D239-44C6-913A-86FF6EE0140B}"/>
              </a:ext>
            </a:extLst>
          </p:cNvPr>
          <p:cNvSpPr txBox="1"/>
          <p:nvPr/>
        </p:nvSpPr>
        <p:spPr>
          <a:xfrm>
            <a:off x="399982" y="4553780"/>
            <a:ext cx="227280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 b="1" dirty="0">
                <a:latin typeface="Calibri"/>
              </a:rPr>
              <a:t>Helen Ponce - 12143114</a:t>
            </a:r>
            <a:endParaRPr lang="es-ES" sz="1400" dirty="0"/>
          </a:p>
        </p:txBody>
      </p:sp>
      <p:pic>
        <p:nvPicPr>
          <p:cNvPr id="94" name="Imagen 9" descr="Cara de un hombre sonriendo&#10;&#10;Descripción generada automáticamente">
            <a:extLst>
              <a:ext uri="{FF2B5EF4-FFF2-40B4-BE49-F238E27FC236}">
                <a16:creationId xmlns:a16="http://schemas.microsoft.com/office/drawing/2014/main" id="{151D9F06-83BA-4CEE-81A7-AA1B0A96F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763" y="1271874"/>
            <a:ext cx="998127" cy="1232133"/>
          </a:xfrm>
          <a:prstGeom prst="rect">
            <a:avLst/>
          </a:prstGeom>
        </p:spPr>
      </p:pic>
      <p:sp>
        <p:nvSpPr>
          <p:cNvPr id="95" name="CuadroTexto 15">
            <a:extLst>
              <a:ext uri="{FF2B5EF4-FFF2-40B4-BE49-F238E27FC236}">
                <a16:creationId xmlns:a16="http://schemas.microsoft.com/office/drawing/2014/main" id="{5899261F-6DAB-4619-91EC-5500C35263DA}"/>
              </a:ext>
            </a:extLst>
          </p:cNvPr>
          <p:cNvSpPr txBox="1"/>
          <p:nvPr/>
        </p:nvSpPr>
        <p:spPr>
          <a:xfrm>
            <a:off x="2639024" y="2664041"/>
            <a:ext cx="227280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 b="1" dirty="0">
                <a:latin typeface="Calibri"/>
              </a:rPr>
              <a:t>Aaron Godoy - 12143054</a:t>
            </a:r>
            <a:endParaRPr lang="es-ES" sz="1400" dirty="0"/>
          </a:p>
        </p:txBody>
      </p:sp>
      <p:sp>
        <p:nvSpPr>
          <p:cNvPr id="96" name="CuadroTexto 12">
            <a:extLst>
              <a:ext uri="{FF2B5EF4-FFF2-40B4-BE49-F238E27FC236}">
                <a16:creationId xmlns:a16="http://schemas.microsoft.com/office/drawing/2014/main" id="{341BA012-01CD-4091-98B8-28B89BE6EC8F}"/>
              </a:ext>
            </a:extLst>
          </p:cNvPr>
          <p:cNvSpPr txBox="1"/>
          <p:nvPr/>
        </p:nvSpPr>
        <p:spPr>
          <a:xfrm>
            <a:off x="293852" y="2444545"/>
            <a:ext cx="262278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 dirty="0">
                <a:latin typeface="Calibri"/>
                <a:cs typeface="Segoe UI"/>
              </a:rPr>
              <a:t>​</a:t>
            </a:r>
          </a:p>
          <a:p>
            <a:r>
              <a:rPr lang="es-ES" sz="1400" b="1" dirty="0">
                <a:latin typeface="Calibri"/>
                <a:cs typeface="Segoe UI"/>
              </a:rPr>
              <a:t>Fernando Quiroz - 12143055</a:t>
            </a:r>
          </a:p>
        </p:txBody>
      </p:sp>
      <p:pic>
        <p:nvPicPr>
          <p:cNvPr id="97" name="Imagen 14" descr="Foto montaje de la cara de un hombre con traje y corbata&#10;&#10;Descripción generada automáticamente">
            <a:extLst>
              <a:ext uri="{FF2B5EF4-FFF2-40B4-BE49-F238E27FC236}">
                <a16:creationId xmlns:a16="http://schemas.microsoft.com/office/drawing/2014/main" id="{047736B5-AA8A-4F4C-BC7B-ADC8B5182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190" y="1278887"/>
            <a:ext cx="1278452" cy="1278452"/>
          </a:xfrm>
          <a:prstGeom prst="rect">
            <a:avLst/>
          </a:prstGeom>
        </p:spPr>
      </p:pic>
      <p:pic>
        <p:nvPicPr>
          <p:cNvPr id="98" name="Imagen 11" descr="Una persona sonriendo&#10;&#10;Descripción generada automáticamente">
            <a:extLst>
              <a:ext uri="{FF2B5EF4-FFF2-40B4-BE49-F238E27FC236}">
                <a16:creationId xmlns:a16="http://schemas.microsoft.com/office/drawing/2014/main" id="{7D8458C9-265D-40BE-94A2-D0D3870AC7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5421" y="3314390"/>
            <a:ext cx="1057485" cy="1270560"/>
          </a:xfrm>
          <a:prstGeom prst="rect">
            <a:avLst/>
          </a:prstGeom>
        </p:spPr>
      </p:pic>
      <p:sp>
        <p:nvSpPr>
          <p:cNvPr id="99" name="CuadroTexto 17">
            <a:extLst>
              <a:ext uri="{FF2B5EF4-FFF2-40B4-BE49-F238E27FC236}">
                <a16:creationId xmlns:a16="http://schemas.microsoft.com/office/drawing/2014/main" id="{9F4ED279-7ACA-4D8E-88D9-B0C1319AF738}"/>
              </a:ext>
            </a:extLst>
          </p:cNvPr>
          <p:cNvSpPr txBox="1"/>
          <p:nvPr/>
        </p:nvSpPr>
        <p:spPr>
          <a:xfrm>
            <a:off x="2461955" y="4394101"/>
            <a:ext cx="227280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 dirty="0">
                <a:latin typeface="Calibri"/>
                <a:cs typeface="Segoe UI"/>
              </a:rPr>
              <a:t>​</a:t>
            </a:r>
          </a:p>
          <a:p>
            <a:r>
              <a:rPr lang="es-ES" sz="1400" b="1" dirty="0">
                <a:latin typeface="Calibri"/>
                <a:cs typeface="Segoe UI"/>
              </a:rPr>
              <a:t> José Suarez-12143112</a:t>
            </a:r>
          </a:p>
        </p:txBody>
      </p:sp>
      <p:sp>
        <p:nvSpPr>
          <p:cNvPr id="20" name="CuadroTexto 16">
            <a:extLst>
              <a:ext uri="{FF2B5EF4-FFF2-40B4-BE49-F238E27FC236}">
                <a16:creationId xmlns:a16="http://schemas.microsoft.com/office/drawing/2014/main" id="{737F788F-E026-4673-8BCD-EA54100BB234}"/>
              </a:ext>
            </a:extLst>
          </p:cNvPr>
          <p:cNvSpPr txBox="1"/>
          <p:nvPr/>
        </p:nvSpPr>
        <p:spPr>
          <a:xfrm>
            <a:off x="809240" y="6461088"/>
            <a:ext cx="227280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 b="1" dirty="0">
                <a:latin typeface="Calibri"/>
                <a:cs typeface="Segoe UI"/>
              </a:rPr>
              <a:t>Carlo Menjivar-21053124</a:t>
            </a:r>
            <a:r>
              <a:rPr lang="es-ES" sz="1400" dirty="0">
                <a:latin typeface="Calibri"/>
                <a:cs typeface="Segoe UI"/>
              </a:rPr>
              <a:t>​</a:t>
            </a:r>
          </a:p>
          <a:p>
            <a:r>
              <a:rPr lang="es-ES" sz="1400" dirty="0">
                <a:latin typeface="Calibri"/>
                <a:cs typeface="Segoe UI"/>
              </a:rPr>
              <a:t>​</a:t>
            </a:r>
          </a:p>
        </p:txBody>
      </p:sp>
      <p:pic>
        <p:nvPicPr>
          <p:cNvPr id="21" name="Imagen 2" descr="La cara de un hombre con lentes&#10;&#10;Descripción generada automáticamente">
            <a:extLst>
              <a:ext uri="{FF2B5EF4-FFF2-40B4-BE49-F238E27FC236}">
                <a16:creationId xmlns:a16="http://schemas.microsoft.com/office/drawing/2014/main" id="{92514C20-0768-47AF-9E56-73F48D6EB7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-302" b="14823"/>
          <a:stretch/>
        </p:blipFill>
        <p:spPr>
          <a:xfrm>
            <a:off x="1362603" y="5063199"/>
            <a:ext cx="1099352" cy="136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61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5C00F-696E-4BD1-ABBD-4C2A5B5E9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5" y="1641752"/>
            <a:ext cx="4391024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RECOMENDACIONES</a:t>
            </a:r>
            <a:br>
              <a:rPr lang="en-US" sz="4000" b="1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40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09AFE8-9934-40C0-A058-4008A3B19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160" y="1498600"/>
            <a:ext cx="5260976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3588ED6-49C5-4EAF-BBCE-DB6B4184D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149B80A-4A62-4495-AE87-F32755EBDD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38C3DC5-5887-49A9-AABB-A9772488F2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BD695E1-00AC-49AE-93BF-22000734A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F721D808-B8BC-4568-A927-12BC276FBF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7B2886F6-DE07-47C7-840F-22CD86C0D1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8" name="Graphic 7" descr="Laptop Secure">
            <a:extLst>
              <a:ext uri="{FF2B5EF4-FFF2-40B4-BE49-F238E27FC236}">
                <a16:creationId xmlns:a16="http://schemas.microsoft.com/office/drawing/2014/main" id="{D5941EAF-F9F4-59DB-C37B-CA07EFA50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25973" y="2008057"/>
            <a:ext cx="3063347" cy="30633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4FDC39-A57E-48B5-859D-5D8B3EE13212}"/>
              </a:ext>
            </a:extLst>
          </p:cNvPr>
          <p:cNvSpPr txBox="1"/>
          <p:nvPr/>
        </p:nvSpPr>
        <p:spPr>
          <a:xfrm>
            <a:off x="6720396" y="2547891"/>
            <a:ext cx="5051394" cy="30528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114300" marR="0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Las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empresas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(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sean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estas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grandes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o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pequeñas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)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deben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implementar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un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proceso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de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monitoreo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de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riesgos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desde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el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inicio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de sus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operaciones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por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medio de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herramientas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de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seguimiento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para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mitigar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el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impacto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económico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que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estos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puedan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ocasionar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.</a:t>
            </a:r>
            <a:b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</a:br>
            <a:endParaRPr lang="en-US" sz="1400" dirty="0">
              <a:solidFill>
                <a:schemeClr val="bg1">
                  <a:alpha val="80000"/>
                </a:schemeClr>
              </a:solidFill>
              <a:effectLst/>
            </a:endParaRPr>
          </a:p>
          <a:p>
            <a:pPr marL="114300" marR="0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Al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momento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de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tomar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decisiones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financieras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,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los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administradores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deben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saber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identificar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cuáles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son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los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diversos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riesgos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a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los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que se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expone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la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empresa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desarrollando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proceso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eficaz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para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medir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,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evaluar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,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prevenir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y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monitorear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los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riesgos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, y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así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evitar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pérdidas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financieras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.</a:t>
            </a:r>
            <a:b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</a:br>
            <a:endParaRPr lang="en-US" sz="1400" dirty="0">
              <a:solidFill>
                <a:schemeClr val="bg1">
                  <a:alpha val="80000"/>
                </a:schemeClr>
              </a:solidFill>
              <a:effectLst/>
            </a:endParaRPr>
          </a:p>
          <a:p>
            <a:pPr marL="114300" marR="0" lv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Cuando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se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comienza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el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monitoreo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de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riesgos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, se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debe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tener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en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claro que es lo que se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va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a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analizar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en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esa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supervision, a la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vez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hacerla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desde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el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momento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en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que se mire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alguna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irregularidad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en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los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activos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liquidos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u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obligaciones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financieras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de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dicha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empresa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para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tener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en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claro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el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tipo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de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monitoreo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que se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realizará</a:t>
            </a:r>
            <a:endParaRPr lang="en-US" sz="1400" dirty="0">
              <a:solidFill>
                <a:schemeClr val="bg1">
                  <a:alpha val="80000"/>
                </a:schemeClr>
              </a:solidFill>
              <a:effectLst/>
            </a:endParaRPr>
          </a:p>
        </p:txBody>
      </p:sp>
      <p:pic>
        <p:nvPicPr>
          <p:cNvPr id="20" name="Imagen 9" descr="Cara de un hombre sonriendo&#10;&#10;Descripción generada automáticamente">
            <a:extLst>
              <a:ext uri="{FF2B5EF4-FFF2-40B4-BE49-F238E27FC236}">
                <a16:creationId xmlns:a16="http://schemas.microsoft.com/office/drawing/2014/main" id="{B1A86286-B10F-403C-99A0-C74386878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205" y="5158056"/>
            <a:ext cx="998127" cy="1232133"/>
          </a:xfrm>
          <a:prstGeom prst="rect">
            <a:avLst/>
          </a:prstGeom>
        </p:spPr>
      </p:pic>
      <p:sp>
        <p:nvSpPr>
          <p:cNvPr id="21" name="CuadroTexto 15">
            <a:extLst>
              <a:ext uri="{FF2B5EF4-FFF2-40B4-BE49-F238E27FC236}">
                <a16:creationId xmlns:a16="http://schemas.microsoft.com/office/drawing/2014/main" id="{6CCFBB28-6087-4948-BA39-7C5CD32423CA}"/>
              </a:ext>
            </a:extLst>
          </p:cNvPr>
          <p:cNvSpPr txBox="1"/>
          <p:nvPr/>
        </p:nvSpPr>
        <p:spPr>
          <a:xfrm>
            <a:off x="39466" y="6550223"/>
            <a:ext cx="227280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Calibri"/>
              </a:rPr>
              <a:t>Aaron Godoy - 12143054</a:t>
            </a:r>
            <a:endParaRPr lang="es-E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05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redactar antecedentes de la investigación | 0800Flor">
            <a:extLst>
              <a:ext uri="{FF2B5EF4-FFF2-40B4-BE49-F238E27FC236}">
                <a16:creationId xmlns:a16="http://schemas.microsoft.com/office/drawing/2014/main" id="{63745941-F806-4523-A483-19A4BE62C5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23576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5FD36-87E0-40A5-8D3F-97306364F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664" y="1435196"/>
            <a:ext cx="3438144" cy="5695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 err="1">
                <a:effectLst/>
                <a:latin typeface="+mj-lt"/>
                <a:cs typeface="+mj-cs"/>
              </a:rPr>
              <a:t>Introducción</a:t>
            </a:r>
            <a:endParaRPr lang="en-US" sz="2800" dirty="0">
              <a:latin typeface="+mj-lt"/>
              <a:cs typeface="+mj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4855C2-A12E-434E-A02D-456DF98503AF}"/>
              </a:ext>
            </a:extLst>
          </p:cNvPr>
          <p:cNvSpPr txBox="1"/>
          <p:nvPr/>
        </p:nvSpPr>
        <p:spPr>
          <a:xfrm>
            <a:off x="283036" y="2900481"/>
            <a:ext cx="4484272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s-HN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 el siguiente informe hablaremos sobre la elaboración del proceso para monitoreo de riesgos financieros a ser aplicado dentro de las empresas hondureñas. 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9" name="Imagen 9" descr="Cara de un hombre sonriendo&#10;&#10;Descripción generada automáticamente">
            <a:extLst>
              <a:ext uri="{FF2B5EF4-FFF2-40B4-BE49-F238E27FC236}">
                <a16:creationId xmlns:a16="http://schemas.microsoft.com/office/drawing/2014/main" id="{08037E8C-9382-4B08-A03F-61132B29A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5" y="5036369"/>
            <a:ext cx="835814" cy="1031767"/>
          </a:xfrm>
          <a:prstGeom prst="rect">
            <a:avLst/>
          </a:prstGeom>
        </p:spPr>
      </p:pic>
      <p:sp>
        <p:nvSpPr>
          <p:cNvPr id="10" name="CuadroTexto 15">
            <a:extLst>
              <a:ext uri="{FF2B5EF4-FFF2-40B4-BE49-F238E27FC236}">
                <a16:creationId xmlns:a16="http://schemas.microsoft.com/office/drawing/2014/main" id="{C5F0D911-9AA7-475D-8D5B-C5F8BF0E83B5}"/>
              </a:ext>
            </a:extLst>
          </p:cNvPr>
          <p:cNvSpPr txBox="1"/>
          <p:nvPr/>
        </p:nvSpPr>
        <p:spPr>
          <a:xfrm>
            <a:off x="-37925" y="6285797"/>
            <a:ext cx="190320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 b="1" dirty="0">
                <a:latin typeface="Calibri"/>
              </a:rPr>
              <a:t>Aaron Godoy - 12143054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15300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4">
            <a:extLst>
              <a:ext uri="{FF2B5EF4-FFF2-40B4-BE49-F238E27FC236}">
                <a16:creationId xmlns:a16="http://schemas.microsoft.com/office/drawing/2014/main" id="{A81E7530-396C-45F0-92F4-A885648D1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Gráficas financieras en una pantalla oscura">
            <a:extLst>
              <a:ext uri="{FF2B5EF4-FFF2-40B4-BE49-F238E27FC236}">
                <a16:creationId xmlns:a16="http://schemas.microsoft.com/office/drawing/2014/main" id="{7F73739E-E24D-3E42-AF94-8DD5FCC4A5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56" r="1" b="2656"/>
          <a:stretch/>
        </p:blipFill>
        <p:spPr>
          <a:xfrm>
            <a:off x="603671" y="-1"/>
            <a:ext cx="11588329" cy="6857999"/>
          </a:xfrm>
          <a:prstGeom prst="rect">
            <a:avLst/>
          </a:prstGeom>
        </p:spPr>
      </p:pic>
      <p:sp>
        <p:nvSpPr>
          <p:cNvPr id="92" name="Rectangle 66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19898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271830-7B44-4700-B6C8-6FFB8B598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9" y="721805"/>
            <a:ext cx="3874686" cy="21475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+mj-lt"/>
                <a:cs typeface="+mj-cs"/>
              </a:rPr>
              <a:t>Objetivo</a:t>
            </a:r>
            <a:br>
              <a:rPr lang="en-US">
                <a:solidFill>
                  <a:schemeClr val="bg1"/>
                </a:solidFill>
                <a:latin typeface="+mj-lt"/>
                <a:cs typeface="+mj-cs"/>
              </a:rPr>
            </a:br>
            <a:r>
              <a:rPr lang="en-US">
                <a:solidFill>
                  <a:schemeClr val="bg1"/>
                </a:solidFill>
                <a:latin typeface="+mj-lt"/>
                <a:cs typeface="+mj-cs"/>
              </a:rPr>
              <a:t>General</a:t>
            </a:r>
            <a:r>
              <a:rPr lang="en-US" b="0">
                <a:solidFill>
                  <a:schemeClr val="bg1"/>
                </a:solidFill>
                <a:latin typeface="+mj-lt"/>
                <a:cs typeface="+mj-cs"/>
              </a:rPr>
              <a:t> </a:t>
            </a:r>
            <a:endParaRPr lang="en-US">
              <a:solidFill>
                <a:schemeClr val="bg1"/>
              </a:solidFill>
              <a:latin typeface="+mj-lt"/>
              <a:cs typeface="+mj-cs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1DE8B58-F373-409E-A253-4380A6609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72" name="Rectangle 64">
              <a:extLst>
                <a:ext uri="{FF2B5EF4-FFF2-40B4-BE49-F238E27FC236}">
                  <a16:creationId xmlns:a16="http://schemas.microsoft.com/office/drawing/2014/main" id="{F5ACE265-D22D-48CC-99DE-EB81AE922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66">
              <a:extLst>
                <a:ext uri="{FF2B5EF4-FFF2-40B4-BE49-F238E27FC236}">
                  <a16:creationId xmlns:a16="http://schemas.microsoft.com/office/drawing/2014/main" id="{6FE80EEA-F4ED-4436-8861-0BEAAEFE7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64">
              <a:extLst>
                <a:ext uri="{FF2B5EF4-FFF2-40B4-BE49-F238E27FC236}">
                  <a16:creationId xmlns:a16="http://schemas.microsoft.com/office/drawing/2014/main" id="{C3642BC8-86E8-47D0-8846-3E4D49E4B4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66">
              <a:extLst>
                <a:ext uri="{FF2B5EF4-FFF2-40B4-BE49-F238E27FC236}">
                  <a16:creationId xmlns:a16="http://schemas.microsoft.com/office/drawing/2014/main" id="{82D35214-3634-4180-BF0E-45B614516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64">
              <a:extLst>
                <a:ext uri="{FF2B5EF4-FFF2-40B4-BE49-F238E27FC236}">
                  <a16:creationId xmlns:a16="http://schemas.microsoft.com/office/drawing/2014/main" id="{15BE89E6-3D1C-42B5-A950-E72889F8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66">
              <a:extLst>
                <a:ext uri="{FF2B5EF4-FFF2-40B4-BE49-F238E27FC236}">
                  <a16:creationId xmlns:a16="http://schemas.microsoft.com/office/drawing/2014/main" id="{473771CC-5097-4E08-9606-24B0BC9A0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64">
              <a:extLst>
                <a:ext uri="{FF2B5EF4-FFF2-40B4-BE49-F238E27FC236}">
                  <a16:creationId xmlns:a16="http://schemas.microsoft.com/office/drawing/2014/main" id="{BE872634-00DA-47BD-880D-5C05FFADC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66">
              <a:extLst>
                <a:ext uri="{FF2B5EF4-FFF2-40B4-BE49-F238E27FC236}">
                  <a16:creationId xmlns:a16="http://schemas.microsoft.com/office/drawing/2014/main" id="{4F151F5C-DE9B-460E-BC51-471F4A8A5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64">
              <a:extLst>
                <a:ext uri="{FF2B5EF4-FFF2-40B4-BE49-F238E27FC236}">
                  <a16:creationId xmlns:a16="http://schemas.microsoft.com/office/drawing/2014/main" id="{34557B8A-4D2F-4D0D-B746-59EA85318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66">
              <a:extLst>
                <a:ext uri="{FF2B5EF4-FFF2-40B4-BE49-F238E27FC236}">
                  <a16:creationId xmlns:a16="http://schemas.microsoft.com/office/drawing/2014/main" id="{C764CD8E-E409-4E9B-8E87-746DDE36D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64">
              <a:extLst>
                <a:ext uri="{FF2B5EF4-FFF2-40B4-BE49-F238E27FC236}">
                  <a16:creationId xmlns:a16="http://schemas.microsoft.com/office/drawing/2014/main" id="{8E27A01D-2F01-4286-9453-3FBF6E84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66">
              <a:extLst>
                <a:ext uri="{FF2B5EF4-FFF2-40B4-BE49-F238E27FC236}">
                  <a16:creationId xmlns:a16="http://schemas.microsoft.com/office/drawing/2014/main" id="{460487A5-12EB-422E-9588-8FF06FAF7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64">
              <a:extLst>
                <a:ext uri="{FF2B5EF4-FFF2-40B4-BE49-F238E27FC236}">
                  <a16:creationId xmlns:a16="http://schemas.microsoft.com/office/drawing/2014/main" id="{7D522D20-C9F7-4B34-9066-4B43ADAAB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66">
              <a:extLst>
                <a:ext uri="{FF2B5EF4-FFF2-40B4-BE49-F238E27FC236}">
                  <a16:creationId xmlns:a16="http://schemas.microsoft.com/office/drawing/2014/main" id="{97B04F2C-295B-447A-8941-0AD4F5551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64">
              <a:extLst>
                <a:ext uri="{FF2B5EF4-FFF2-40B4-BE49-F238E27FC236}">
                  <a16:creationId xmlns:a16="http://schemas.microsoft.com/office/drawing/2014/main" id="{17D7FF91-B366-4534-B9B4-5710926EE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66">
              <a:extLst>
                <a:ext uri="{FF2B5EF4-FFF2-40B4-BE49-F238E27FC236}">
                  <a16:creationId xmlns:a16="http://schemas.microsoft.com/office/drawing/2014/main" id="{B5B8116C-ADD9-4826-9C37-270377E8F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64">
              <a:extLst>
                <a:ext uri="{FF2B5EF4-FFF2-40B4-BE49-F238E27FC236}">
                  <a16:creationId xmlns:a16="http://schemas.microsoft.com/office/drawing/2014/main" id="{22D01D96-8DB8-40BF-83AC-4CA49EC26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66">
              <a:extLst>
                <a:ext uri="{FF2B5EF4-FFF2-40B4-BE49-F238E27FC236}">
                  <a16:creationId xmlns:a16="http://schemas.microsoft.com/office/drawing/2014/main" id="{44B584CD-5E60-4B15-847C-B30D15DA1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64">
              <a:extLst>
                <a:ext uri="{FF2B5EF4-FFF2-40B4-BE49-F238E27FC236}">
                  <a16:creationId xmlns:a16="http://schemas.microsoft.com/office/drawing/2014/main" id="{CF2BB7DC-B968-4F0B-9748-BF0E6E29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66">
              <a:extLst>
                <a:ext uri="{FF2B5EF4-FFF2-40B4-BE49-F238E27FC236}">
                  <a16:creationId xmlns:a16="http://schemas.microsoft.com/office/drawing/2014/main" id="{CF12C159-3F09-4861-9450-ECD5DB31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D8A4158-CB5A-4A05-98B8-4C882E141402}"/>
              </a:ext>
            </a:extLst>
          </p:cNvPr>
          <p:cNvSpPr txBox="1"/>
          <p:nvPr/>
        </p:nvSpPr>
        <p:spPr>
          <a:xfrm>
            <a:off x="609004" y="1853010"/>
            <a:ext cx="4885426" cy="318635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R="0" lvl="0" algn="just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dirty="0" err="1">
                <a:solidFill>
                  <a:schemeClr val="bg1"/>
                </a:solidFill>
                <a:effectLst/>
              </a:rPr>
              <a:t>Definir</a:t>
            </a:r>
            <a:r>
              <a:rPr lang="en-US" dirty="0">
                <a:solidFill>
                  <a:schemeClr val="bg1"/>
                </a:solidFill>
                <a:effectLst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</a:rPr>
              <a:t>como</a:t>
            </a:r>
            <a:r>
              <a:rPr lang="en-US" dirty="0">
                <a:solidFill>
                  <a:schemeClr val="bg1"/>
                </a:solidFill>
                <a:effectLst/>
              </a:rPr>
              <a:t> es la </a:t>
            </a:r>
            <a:r>
              <a:rPr lang="en-US" dirty="0" err="1">
                <a:solidFill>
                  <a:schemeClr val="bg1"/>
                </a:solidFill>
                <a:effectLst/>
              </a:rPr>
              <a:t>elaboración</a:t>
            </a:r>
            <a:r>
              <a:rPr lang="en-US" dirty="0">
                <a:solidFill>
                  <a:schemeClr val="bg1"/>
                </a:solidFill>
                <a:effectLst/>
              </a:rPr>
              <a:t> de un </a:t>
            </a:r>
            <a:r>
              <a:rPr lang="en-US" dirty="0" err="1">
                <a:solidFill>
                  <a:schemeClr val="bg1"/>
                </a:solidFill>
                <a:effectLst/>
              </a:rPr>
              <a:t>proceso</a:t>
            </a:r>
            <a:r>
              <a:rPr lang="en-US" dirty="0">
                <a:solidFill>
                  <a:schemeClr val="bg1"/>
                </a:solidFill>
                <a:effectLst/>
              </a:rPr>
              <a:t> para </a:t>
            </a:r>
            <a:r>
              <a:rPr lang="en-US" dirty="0" err="1">
                <a:solidFill>
                  <a:schemeClr val="bg1"/>
                </a:solidFill>
                <a:effectLst/>
              </a:rPr>
              <a:t>el</a:t>
            </a:r>
            <a:r>
              <a:rPr lang="en-US" dirty="0">
                <a:solidFill>
                  <a:schemeClr val="bg1"/>
                </a:solidFill>
                <a:effectLst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</a:rPr>
              <a:t>monitoreo</a:t>
            </a:r>
            <a:r>
              <a:rPr lang="en-US" dirty="0">
                <a:solidFill>
                  <a:schemeClr val="bg1"/>
                </a:solidFill>
                <a:effectLst/>
              </a:rPr>
              <a:t> de </a:t>
            </a:r>
            <a:r>
              <a:rPr lang="en-US" dirty="0" err="1">
                <a:solidFill>
                  <a:schemeClr val="bg1"/>
                </a:solidFill>
                <a:effectLst/>
              </a:rPr>
              <a:t>riesgos</a:t>
            </a:r>
            <a:r>
              <a:rPr lang="en-US" dirty="0">
                <a:solidFill>
                  <a:schemeClr val="bg1"/>
                </a:solidFill>
                <a:effectLst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</a:rPr>
              <a:t>financieros</a:t>
            </a:r>
            <a:r>
              <a:rPr lang="en-US" dirty="0">
                <a:solidFill>
                  <a:schemeClr val="bg1"/>
                </a:solidFill>
                <a:effectLst/>
              </a:rPr>
              <a:t> que </a:t>
            </a:r>
            <a:r>
              <a:rPr lang="en-US" dirty="0" err="1">
                <a:solidFill>
                  <a:schemeClr val="bg1"/>
                </a:solidFill>
                <a:effectLst/>
              </a:rPr>
              <a:t>utilizan</a:t>
            </a:r>
            <a:r>
              <a:rPr lang="en-US" dirty="0">
                <a:solidFill>
                  <a:schemeClr val="bg1"/>
                </a:solidFill>
                <a:effectLst/>
              </a:rPr>
              <a:t> las </a:t>
            </a:r>
            <a:r>
              <a:rPr lang="en-US" dirty="0" err="1">
                <a:solidFill>
                  <a:schemeClr val="bg1"/>
                </a:solidFill>
                <a:effectLst/>
              </a:rPr>
              <a:t>empresas</a:t>
            </a:r>
            <a:r>
              <a:rPr lang="en-US" dirty="0">
                <a:solidFill>
                  <a:schemeClr val="bg1"/>
                </a:solidFill>
                <a:effectLst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</a:rPr>
              <a:t>hondureñas</a:t>
            </a:r>
            <a:r>
              <a:rPr lang="en-US" dirty="0">
                <a:solidFill>
                  <a:schemeClr val="bg1"/>
                </a:solidFill>
                <a:effectLst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</a:rPr>
              <a:t>en</a:t>
            </a:r>
            <a:r>
              <a:rPr lang="en-US" dirty="0">
                <a:solidFill>
                  <a:schemeClr val="bg1"/>
                </a:solidFill>
                <a:effectLst/>
              </a:rPr>
              <a:t> la </a:t>
            </a:r>
            <a:r>
              <a:rPr lang="en-US" dirty="0" err="1">
                <a:solidFill>
                  <a:schemeClr val="bg1"/>
                </a:solidFill>
                <a:effectLst/>
              </a:rPr>
              <a:t>actualidad</a:t>
            </a:r>
            <a:r>
              <a:rPr lang="en-US" dirty="0">
                <a:solidFill>
                  <a:schemeClr val="bg1"/>
                </a:solidFill>
                <a:effectLst/>
              </a:rPr>
              <a:t>. </a:t>
            </a:r>
          </a:p>
        </p:txBody>
      </p:sp>
      <p:pic>
        <p:nvPicPr>
          <p:cNvPr id="30" name="Imagen 9" descr="Cara de un hombre sonriendo&#10;&#10;Descripción generada automáticamente">
            <a:extLst>
              <a:ext uri="{FF2B5EF4-FFF2-40B4-BE49-F238E27FC236}">
                <a16:creationId xmlns:a16="http://schemas.microsoft.com/office/drawing/2014/main" id="{87EED0FE-4840-4744-B6A9-ACB76AFC5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1935" y="5158054"/>
            <a:ext cx="998127" cy="1232133"/>
          </a:xfrm>
          <a:prstGeom prst="rect">
            <a:avLst/>
          </a:prstGeom>
        </p:spPr>
      </p:pic>
      <p:sp>
        <p:nvSpPr>
          <p:cNvPr id="31" name="CuadroTexto 15">
            <a:extLst>
              <a:ext uri="{FF2B5EF4-FFF2-40B4-BE49-F238E27FC236}">
                <a16:creationId xmlns:a16="http://schemas.microsoft.com/office/drawing/2014/main" id="{FD25FDA0-EF45-4509-87D8-7B79CE732739}"/>
              </a:ext>
            </a:extLst>
          </p:cNvPr>
          <p:cNvSpPr txBox="1"/>
          <p:nvPr/>
        </p:nvSpPr>
        <p:spPr>
          <a:xfrm>
            <a:off x="9919196" y="6550221"/>
            <a:ext cx="227280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Calibri"/>
              </a:rPr>
              <a:t>Aaron Godoy - 12143054</a:t>
            </a:r>
            <a:endParaRPr lang="es-E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739762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Gráfico">
            <a:extLst>
              <a:ext uri="{FF2B5EF4-FFF2-40B4-BE49-F238E27FC236}">
                <a16:creationId xmlns:a16="http://schemas.microsoft.com/office/drawing/2014/main" id="{DBBDBF3C-CE41-A34F-8809-180AAF8C5C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3981" b="601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D271830-7B44-4700-B6C8-6FFB8B598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 err="1">
                <a:solidFill>
                  <a:srgbClr val="FFFFFF"/>
                </a:solidFill>
                <a:latin typeface="+mj-lt"/>
                <a:cs typeface="+mj-cs"/>
              </a:rPr>
              <a:t>Objetivos</a:t>
            </a:r>
            <a:r>
              <a:rPr lang="en-US" sz="4000" b="0" dirty="0">
                <a:solidFill>
                  <a:srgbClr val="FFFFFF"/>
                </a:solidFill>
                <a:latin typeface="+mj-lt"/>
                <a:cs typeface="+mj-cs"/>
              </a:rPr>
              <a:t> </a:t>
            </a:r>
            <a:br>
              <a:rPr lang="en-US" sz="4000" b="0" dirty="0">
                <a:solidFill>
                  <a:srgbClr val="FFFFFF"/>
                </a:solidFill>
                <a:latin typeface="+mj-lt"/>
                <a:cs typeface="+mj-cs"/>
              </a:rPr>
            </a:br>
            <a:r>
              <a:rPr lang="en-US" sz="4000" b="0" dirty="0" err="1">
                <a:solidFill>
                  <a:srgbClr val="FFFFFF"/>
                </a:solidFill>
                <a:latin typeface="+mj-lt"/>
                <a:cs typeface="+mj-cs"/>
              </a:rPr>
              <a:t>Específicos</a:t>
            </a:r>
            <a:endParaRPr lang="en-US" sz="4000" dirty="0">
              <a:solidFill>
                <a:srgbClr val="FFFFFF"/>
              </a:solidFill>
              <a:latin typeface="+mj-lt"/>
              <a:cs typeface="+mj-cs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4D8A4158-CB5A-4A05-98B8-4C882E141402}"/>
              </a:ext>
            </a:extLst>
          </p:cNvPr>
          <p:cNvSpPr txBox="1"/>
          <p:nvPr/>
        </p:nvSpPr>
        <p:spPr>
          <a:xfrm>
            <a:off x="5155379" y="1065862"/>
            <a:ext cx="5744685" cy="472627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 marR="0" lvl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s-H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Identificar los diferentes tipos de riesgos financieros a los que una organización se encuentra expuesta continuamente. </a:t>
            </a:r>
          </a:p>
          <a:p>
            <a:pPr marR="0" lvl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R="0" lvl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s-H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Evaluar la utilidad de herramientas como la matriz de riesgos en el proceso de gestión de riesgos dentro de una organización.</a:t>
            </a:r>
          </a:p>
          <a:p>
            <a:pPr marR="0" lvl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R="0" lvl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s-H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Explicar el proceso que llevan a cabo entes gubernamentales como la Comisión Nacional de Bancos y Seguros en su día a día para la identificación y el monitoreo de riesgos financieros en las instituciones financieras del país. 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7" name="Imagen 9" descr="Cara de un hombre sonriendo&#10;&#10;Descripción generada automáticamente">
            <a:extLst>
              <a:ext uri="{FF2B5EF4-FFF2-40B4-BE49-F238E27FC236}">
                <a16:creationId xmlns:a16="http://schemas.microsoft.com/office/drawing/2014/main" id="{51C61EEE-ED06-474A-8CB5-40BB8B975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59" y="5176071"/>
            <a:ext cx="998127" cy="1232133"/>
          </a:xfrm>
          <a:prstGeom prst="rect">
            <a:avLst/>
          </a:prstGeom>
        </p:spPr>
      </p:pic>
      <p:sp>
        <p:nvSpPr>
          <p:cNvPr id="8" name="CuadroTexto 15">
            <a:extLst>
              <a:ext uri="{FF2B5EF4-FFF2-40B4-BE49-F238E27FC236}">
                <a16:creationId xmlns:a16="http://schemas.microsoft.com/office/drawing/2014/main" id="{10EE1DAC-CF87-40F5-825C-C69FD0C4C85D}"/>
              </a:ext>
            </a:extLst>
          </p:cNvPr>
          <p:cNvSpPr txBox="1"/>
          <p:nvPr/>
        </p:nvSpPr>
        <p:spPr>
          <a:xfrm>
            <a:off x="20" y="6568238"/>
            <a:ext cx="227280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 b="1" dirty="0">
                <a:latin typeface="Calibri"/>
              </a:rPr>
              <a:t>Aaron Godoy - 12143054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042646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F892E19-92E7-4BB2-8C3F-DBDFE8D9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1E493D3-31D9-4B80-9798-EEA082E12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2E6AA4D-EC17-45B5-B621-DF0FD91FD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56F11D0-7966-41FE-AAB9-EC0C54F11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86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EDE579A-0A12-4A10-85D4-A8DA1663B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15CA79E3-BA58-419A-8541-7498AC2633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2348C622-BC44-4959-B64E-427015FD1F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F8841A98-AA1D-4F65-A368-EF31110B07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6609F08-9B2C-4879-AC68-E3E537BED7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6910EFC9-D70D-42FD-BCCD-AB1F710BFD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83BEF371-1E22-4C4F-A62F-AC6B92CAE0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89F942-4EEE-4A05-8884-4EFCE3459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8" y="1641752"/>
            <a:ext cx="2655887" cy="321327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Definición</a:t>
            </a:r>
            <a:r>
              <a:rPr lang="en-US" sz="40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:</a:t>
            </a:r>
            <a:br>
              <a:rPr lang="en-US" sz="40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40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4000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Riesgo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1CA553-A495-4F79-804B-79C1E025E304}"/>
              </a:ext>
            </a:extLst>
          </p:cNvPr>
          <p:cNvSpPr txBox="1"/>
          <p:nvPr/>
        </p:nvSpPr>
        <p:spPr>
          <a:xfrm>
            <a:off x="4916981" y="237636"/>
            <a:ext cx="7127525" cy="63113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s-H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Son amenazas al cumplimiento de los objetivos. El riesgo es la incertidumbre generada por la evolución y resultado de un suceso en concreto. Este suceso puede abarcar cualquier ámbito. Cuando un riesgo se materializa se le llama pérdida.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marR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s-H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Existen diferentes tipos de pérdidas. Las más visibles como ser el dinero, y las menos visibles como ser tiempo, clientes, reputación, talento o negocios.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s-H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Riesgo operativo es la probabilidad de incurrir en pérdidas originadas por fallas, deficiencias o inadecuaciones por causa de alguno de los siguientes factores: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100"/>
              <a:buFont typeface="Symbol" panose="05050102010706020507" pitchFamily="18" charset="2"/>
              <a:buChar char=""/>
            </a:pPr>
            <a:r>
              <a:rPr lang="es-H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Recursos Humanos: Errores voluntarios e involuntarios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100"/>
              <a:buFont typeface="Symbol" panose="05050102010706020507" pitchFamily="18" charset="2"/>
              <a:buChar char=""/>
            </a:pPr>
            <a:r>
              <a:rPr lang="es-H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Procesos: Procesos no documentados o no comunicados al personal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100"/>
              <a:buFont typeface="Symbol" panose="05050102010706020507" pitchFamily="18" charset="2"/>
              <a:buChar char=""/>
            </a:pPr>
            <a:r>
              <a:rPr lang="es-H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Tecnología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100"/>
              <a:buFont typeface="Symbol" panose="05050102010706020507" pitchFamily="18" charset="2"/>
              <a:buChar char=""/>
            </a:pPr>
            <a:r>
              <a:rPr lang="es-H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Infraestructura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100"/>
              <a:buFont typeface="Symbol" panose="05050102010706020507" pitchFamily="18" charset="2"/>
              <a:buChar char=""/>
            </a:pPr>
            <a:r>
              <a:rPr lang="es-H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Acontecimientos externos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R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1200" dirty="0">
              <a:solidFill>
                <a:schemeClr val="tx1">
                  <a:alpha val="80000"/>
                </a:schemeClr>
              </a:solidFill>
              <a:effectLst/>
            </a:endParaRPr>
          </a:p>
        </p:txBody>
      </p:sp>
      <p:sp>
        <p:nvSpPr>
          <p:cNvPr id="24" name="CuadroTexto 16">
            <a:extLst>
              <a:ext uri="{FF2B5EF4-FFF2-40B4-BE49-F238E27FC236}">
                <a16:creationId xmlns:a16="http://schemas.microsoft.com/office/drawing/2014/main" id="{A6B23DF8-9ABF-4F26-91A4-E9EDD0B2E342}"/>
              </a:ext>
            </a:extLst>
          </p:cNvPr>
          <p:cNvSpPr txBox="1"/>
          <p:nvPr/>
        </p:nvSpPr>
        <p:spPr>
          <a:xfrm>
            <a:off x="-9527" y="6612146"/>
            <a:ext cx="227280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 b="1" dirty="0">
                <a:latin typeface="Calibri"/>
                <a:cs typeface="Segoe UI"/>
              </a:rPr>
              <a:t>Carlo Menjivar-21053124</a:t>
            </a:r>
            <a:r>
              <a:rPr lang="es-ES" sz="1400" dirty="0">
                <a:latin typeface="Calibri"/>
                <a:cs typeface="Segoe UI"/>
              </a:rPr>
              <a:t>​</a:t>
            </a:r>
          </a:p>
          <a:p>
            <a:r>
              <a:rPr lang="es-ES" sz="1400" dirty="0">
                <a:latin typeface="Calibri"/>
                <a:cs typeface="Segoe UI"/>
              </a:rPr>
              <a:t>​</a:t>
            </a:r>
          </a:p>
        </p:txBody>
      </p:sp>
      <p:pic>
        <p:nvPicPr>
          <p:cNvPr id="25" name="Imagen 2" descr="La cara de un hombre con lentes&#10;&#10;Descripción generada automáticamente">
            <a:extLst>
              <a:ext uri="{FF2B5EF4-FFF2-40B4-BE49-F238E27FC236}">
                <a16:creationId xmlns:a16="http://schemas.microsoft.com/office/drawing/2014/main" id="{DE9DD041-6C65-4B6A-AF97-4659D0F2FA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02" b="14823"/>
          <a:stretch/>
        </p:blipFill>
        <p:spPr>
          <a:xfrm>
            <a:off x="543836" y="5214257"/>
            <a:ext cx="1099352" cy="136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54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396781C-32A1-4FDA-A83B-A7FF8C1B1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2F0996-1AB3-445B-8113-C7A7E875D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956" y="348548"/>
            <a:ext cx="6140449" cy="8676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marR="0" algn="ctr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s-HN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RIESGO FINANCIERO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4098" name="Picture 2" descr="La formulación de un problema es más importante que su solución. |  Investigación de operaciones Univia">
            <a:extLst>
              <a:ext uri="{FF2B5EF4-FFF2-40B4-BE49-F238E27FC236}">
                <a16:creationId xmlns:a16="http://schemas.microsoft.com/office/drawing/2014/main" id="{EBBE085C-693E-4A62-81C8-010F730809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6" r="13168"/>
          <a:stretch/>
        </p:blipFill>
        <p:spPr bwMode="auto">
          <a:xfrm>
            <a:off x="20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54A1C8FD-E5B7-4BEC-A74A-A55FB8EA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20D202D-5E48-4B15-9AF5-71BED4FCF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68D6A069-9380-4E59-A0DA-07053EE8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E1CA553-A495-4F79-804B-79C1E025E304}"/>
              </a:ext>
            </a:extLst>
          </p:cNvPr>
          <p:cNvSpPr txBox="1"/>
          <p:nvPr/>
        </p:nvSpPr>
        <p:spPr>
          <a:xfrm>
            <a:off x="5173640" y="1567774"/>
            <a:ext cx="6140449" cy="268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s-H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El riesgo financiero es la probabilidad de que se produzca un acontecimiento negativo que provoque pérdidas financieras en una empresa. Debe de ser calculado antes de decidir llevar a cabo una inversión.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9" name="CuadroTexto 16">
            <a:extLst>
              <a:ext uri="{FF2B5EF4-FFF2-40B4-BE49-F238E27FC236}">
                <a16:creationId xmlns:a16="http://schemas.microsoft.com/office/drawing/2014/main" id="{C67D1ED4-B0E5-4B38-A534-13E12E861E4E}"/>
              </a:ext>
            </a:extLst>
          </p:cNvPr>
          <p:cNvSpPr txBox="1"/>
          <p:nvPr/>
        </p:nvSpPr>
        <p:spPr>
          <a:xfrm>
            <a:off x="10025366" y="6334781"/>
            <a:ext cx="227280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Calibri"/>
                <a:cs typeface="Segoe UI"/>
              </a:rPr>
              <a:t>Carlo Menjivar-21053124</a:t>
            </a:r>
            <a:r>
              <a:rPr lang="es-ES" sz="1400" dirty="0">
                <a:solidFill>
                  <a:schemeClr val="bg1"/>
                </a:solidFill>
                <a:latin typeface="Calibri"/>
                <a:cs typeface="Segoe UI"/>
              </a:rPr>
              <a:t>​</a:t>
            </a:r>
          </a:p>
        </p:txBody>
      </p:sp>
      <p:pic>
        <p:nvPicPr>
          <p:cNvPr id="10" name="Imagen 2" descr="La cara de un hombre con lentes&#10;&#10;Descripción generada automáticamente">
            <a:extLst>
              <a:ext uri="{FF2B5EF4-FFF2-40B4-BE49-F238E27FC236}">
                <a16:creationId xmlns:a16="http://schemas.microsoft.com/office/drawing/2014/main" id="{9E0A7741-0326-4F55-B452-1C448DA279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302" b="14823"/>
          <a:stretch/>
        </p:blipFill>
        <p:spPr>
          <a:xfrm>
            <a:off x="10578729" y="4936892"/>
            <a:ext cx="1099352" cy="136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9268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Planning Cost Management on Your Project -">
            <a:extLst>
              <a:ext uri="{FF2B5EF4-FFF2-40B4-BE49-F238E27FC236}">
                <a16:creationId xmlns:a16="http://schemas.microsoft.com/office/drawing/2014/main" id="{BFF8AABE-86CD-944C-BABE-EEEC12371C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77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3" name="Rectangle 19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9F05A-4BD1-1246-B420-B341AC1DA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>
                <a:effectLst/>
                <a:latin typeface="+mj-lt"/>
                <a:cs typeface="+mj-cs"/>
              </a:rPr>
              <a:t>CLASIFICACIÓN DE LOS RIESGOS FINANCIEROS</a:t>
            </a:r>
            <a:endParaRPr lang="en-US" sz="2800">
              <a:latin typeface="+mj-lt"/>
              <a:cs typeface="+mj-cs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A3D0F-9265-FA41-A6D4-BFA62263F20A}"/>
              </a:ext>
            </a:extLst>
          </p:cNvPr>
          <p:cNvSpPr txBox="1"/>
          <p:nvPr/>
        </p:nvSpPr>
        <p:spPr>
          <a:xfrm>
            <a:off x="371093" y="2718053"/>
            <a:ext cx="5390515" cy="39845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85750" marR="0" indent="-2286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effectLst/>
              </a:rPr>
              <a:t>Riesgo</a:t>
            </a:r>
            <a:r>
              <a:rPr lang="en-US" sz="2400" dirty="0">
                <a:effectLst/>
              </a:rPr>
              <a:t> de </a:t>
            </a:r>
            <a:r>
              <a:rPr lang="en-US" sz="2400" dirty="0" err="1">
                <a:effectLst/>
              </a:rPr>
              <a:t>crédito</a:t>
            </a:r>
            <a:endParaRPr lang="en-US" sz="2400" dirty="0">
              <a:effectLst/>
            </a:endParaRPr>
          </a:p>
          <a:p>
            <a:pPr marL="285750" marR="0" indent="-2286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effectLst/>
              </a:rPr>
              <a:t>Riesgo</a:t>
            </a:r>
            <a:r>
              <a:rPr lang="en-US" sz="2400" dirty="0">
                <a:effectLst/>
              </a:rPr>
              <a:t> de </a:t>
            </a:r>
            <a:r>
              <a:rPr lang="en-US" sz="2400" dirty="0" err="1">
                <a:effectLst/>
              </a:rPr>
              <a:t>liquidez</a:t>
            </a:r>
            <a:endParaRPr lang="en-US" sz="2400" dirty="0"/>
          </a:p>
          <a:p>
            <a:pPr marL="285750" marR="0" indent="-2286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effectLst/>
              </a:rPr>
              <a:t>Riesgo</a:t>
            </a:r>
            <a:r>
              <a:rPr lang="en-US" sz="2400" dirty="0">
                <a:effectLst/>
              </a:rPr>
              <a:t> de mercado</a:t>
            </a:r>
          </a:p>
          <a:p>
            <a:pPr marL="285750" marR="0" indent="-2286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Riesgo</a:t>
            </a:r>
            <a:r>
              <a:rPr lang="en-US" sz="2400" dirty="0"/>
              <a:t> de </a:t>
            </a:r>
            <a:r>
              <a:rPr lang="en-US" sz="2400" dirty="0" err="1"/>
              <a:t>lavado</a:t>
            </a:r>
            <a:r>
              <a:rPr lang="en-US" sz="2400" dirty="0"/>
              <a:t> de </a:t>
            </a:r>
            <a:r>
              <a:rPr lang="en-US" sz="2400" dirty="0" err="1"/>
              <a:t>activos</a:t>
            </a:r>
            <a:endParaRPr lang="en-US" sz="2400" dirty="0">
              <a:effectLst/>
            </a:endParaRPr>
          </a:p>
        </p:txBody>
      </p:sp>
      <p:sp>
        <p:nvSpPr>
          <p:cNvPr id="9" name="CuadroTexto 16">
            <a:extLst>
              <a:ext uri="{FF2B5EF4-FFF2-40B4-BE49-F238E27FC236}">
                <a16:creationId xmlns:a16="http://schemas.microsoft.com/office/drawing/2014/main" id="{33DA4169-1748-4DCC-9F42-6DC388BF55E0}"/>
              </a:ext>
            </a:extLst>
          </p:cNvPr>
          <p:cNvSpPr txBox="1"/>
          <p:nvPr/>
        </p:nvSpPr>
        <p:spPr>
          <a:xfrm>
            <a:off x="10127694" y="6192738"/>
            <a:ext cx="227280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Calibri"/>
                <a:cs typeface="Segoe UI"/>
              </a:rPr>
              <a:t>Carlo Menjivar-21053124</a:t>
            </a:r>
            <a:r>
              <a:rPr lang="es-ES" sz="1400" dirty="0">
                <a:solidFill>
                  <a:schemeClr val="bg1"/>
                </a:solidFill>
                <a:latin typeface="Calibri"/>
                <a:cs typeface="Segoe UI"/>
              </a:rPr>
              <a:t>​</a:t>
            </a:r>
          </a:p>
        </p:txBody>
      </p:sp>
      <p:pic>
        <p:nvPicPr>
          <p:cNvPr id="10" name="Imagen 2" descr="La cara de un hombre con lentes&#10;&#10;Descripción generada automáticamente">
            <a:extLst>
              <a:ext uri="{FF2B5EF4-FFF2-40B4-BE49-F238E27FC236}">
                <a16:creationId xmlns:a16="http://schemas.microsoft.com/office/drawing/2014/main" id="{B304C6B5-7275-4E37-BF86-ABA57926CD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02" b="14823"/>
          <a:stretch/>
        </p:blipFill>
        <p:spPr>
          <a:xfrm>
            <a:off x="10681057" y="4794849"/>
            <a:ext cx="1099352" cy="136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80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590B37A3-43F3-499D-B52D-EB9DE3767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67" r="786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HN" dirty="0"/>
              <a:t>Cultura de Riesgo</a:t>
            </a:r>
            <a:br>
              <a:rPr lang="en-US" dirty="0"/>
            </a:b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68FB42-8B7F-4910-A64A-357EF1F54F9B}"/>
              </a:ext>
            </a:extLst>
          </p:cNvPr>
          <p:cNvSpPr txBox="1"/>
          <p:nvPr/>
        </p:nvSpPr>
        <p:spPr>
          <a:xfrm>
            <a:off x="5422546" y="771988"/>
            <a:ext cx="6125592" cy="5479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s-H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Es la actitud general de los miembros de una organización en prevención de pérdidas orientado a la mejora continua.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marR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s-H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El ciclo de mejora continua consta de cuatro etapas: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s-H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Actuar: establecer objetivos y procesos para obtener los resultados de conformidad con los requisitos del cliente y las políticas de la organización.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s-H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Planear: implementar procesos para alcanzar los objetivos.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s-H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Hacer: medir el desempeño de los procesos de acuerdo con los objetivos perseguidos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s-H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Verificar: tomar acciones para la mejora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0" name="CuadroTexto 16">
            <a:extLst>
              <a:ext uri="{FF2B5EF4-FFF2-40B4-BE49-F238E27FC236}">
                <a16:creationId xmlns:a16="http://schemas.microsoft.com/office/drawing/2014/main" id="{3427FB27-4596-406E-9055-2E3F89C193F0}"/>
              </a:ext>
            </a:extLst>
          </p:cNvPr>
          <p:cNvSpPr txBox="1"/>
          <p:nvPr/>
        </p:nvSpPr>
        <p:spPr>
          <a:xfrm>
            <a:off x="-72334" y="6550223"/>
            <a:ext cx="227280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 b="1" dirty="0">
                <a:latin typeface="Calibri"/>
                <a:cs typeface="Segoe UI"/>
              </a:rPr>
              <a:t>Carlo Menjivar-21053124</a:t>
            </a:r>
            <a:r>
              <a:rPr lang="es-ES" sz="1400" dirty="0">
                <a:latin typeface="Calibri"/>
                <a:cs typeface="Segoe UI"/>
              </a:rPr>
              <a:t>​</a:t>
            </a:r>
          </a:p>
        </p:txBody>
      </p:sp>
      <p:pic>
        <p:nvPicPr>
          <p:cNvPr id="12" name="Imagen 2" descr="La cara de un hombre con lentes&#10;&#10;Descripción generada automáticamente">
            <a:extLst>
              <a:ext uri="{FF2B5EF4-FFF2-40B4-BE49-F238E27FC236}">
                <a16:creationId xmlns:a16="http://schemas.microsoft.com/office/drawing/2014/main" id="{F3DADE64-5349-4BF3-A55F-D62CD4ED8A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02" b="14823"/>
          <a:stretch/>
        </p:blipFill>
        <p:spPr>
          <a:xfrm>
            <a:off x="481029" y="5152334"/>
            <a:ext cx="1099352" cy="136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133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</TotalTime>
  <Words>1382</Words>
  <Application>Microsoft Office PowerPoint</Application>
  <PresentationFormat>Widescreen</PresentationFormat>
  <Paragraphs>129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Segoe UI</vt:lpstr>
      <vt:lpstr>Symbol</vt:lpstr>
      <vt:lpstr>Times New Roman</vt:lpstr>
      <vt:lpstr>Office Theme</vt:lpstr>
      <vt:lpstr>ELABORADO POR:     Fernando Quiroz - 12143055 Helen Ponce - 12143114 Aaron Godoy - 12143054 Carlo Menjivar - 21053124 José Suarez - 12143112  </vt:lpstr>
      <vt:lpstr>Integrantes</vt:lpstr>
      <vt:lpstr>Introducción</vt:lpstr>
      <vt:lpstr>Objetivo General </vt:lpstr>
      <vt:lpstr>Objetivos  Específicos</vt:lpstr>
      <vt:lpstr>Definición:  Riesgo</vt:lpstr>
      <vt:lpstr>RIESGO FINANCIERO</vt:lpstr>
      <vt:lpstr>CLASIFICACIÓN DE LOS RIESGOS FINANCIEROS</vt:lpstr>
      <vt:lpstr>Cultura de Riesgo </vt:lpstr>
      <vt:lpstr>METODOLOGÍA DE RIESGO OPERATIVO </vt:lpstr>
      <vt:lpstr>MATRIZ DE REPORTE DE RIESGOS</vt:lpstr>
      <vt:lpstr> MATRIZ DE IDENTIFICACION DE RIESGOS EN LOS PROCESOS  </vt:lpstr>
      <vt:lpstr>ETAPAS DEL PROCESO DE GESTIÓN DE RIESGOS </vt:lpstr>
      <vt:lpstr>PowerPoint Presentation</vt:lpstr>
      <vt:lpstr>ENFOQUE DE LA SUPERVISIÓN DE RIESGOS DE LA COMISIÓN NACIONAL DE BANCOS Y SEGUROS </vt:lpstr>
      <vt:lpstr>PRINCIPALES PRINCIPIOS DE LA SUPERVISIÓN</vt:lpstr>
      <vt:lpstr>ACTIVIDAD SIGNIFICATIVA </vt:lpstr>
      <vt:lpstr>CICLO DE SUPERVISIÓN  </vt:lpstr>
      <vt:lpstr>CONCLUSIONES</vt:lpstr>
      <vt:lpstr>RECOMENDACIONES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INSERTE TÍTULO AQUÍ</dc:title>
  <dc:creator>JENNIFER DANIELA AGUILERA CASTILLO</dc:creator>
  <cp:lastModifiedBy>Marcello Montes de Oca</cp:lastModifiedBy>
  <cp:revision>729</cp:revision>
  <dcterms:created xsi:type="dcterms:W3CDTF">2021-01-27T23:19:03Z</dcterms:created>
  <dcterms:modified xsi:type="dcterms:W3CDTF">2022-03-26T02:09:18Z</dcterms:modified>
</cp:coreProperties>
</file>